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90" r:id="rId4"/>
    <p:sldId id="294" r:id="rId5"/>
    <p:sldId id="329" r:id="rId6"/>
    <p:sldId id="328" r:id="rId7"/>
    <p:sldId id="296" r:id="rId8"/>
    <p:sldId id="298" r:id="rId9"/>
    <p:sldId id="297" r:id="rId10"/>
    <p:sldId id="303" r:id="rId11"/>
    <p:sldId id="304" r:id="rId12"/>
    <p:sldId id="299" r:id="rId13"/>
    <p:sldId id="306" r:id="rId14"/>
    <p:sldId id="308" r:id="rId15"/>
    <p:sldId id="309" r:id="rId16"/>
    <p:sldId id="310" r:id="rId17"/>
    <p:sldId id="300" r:id="rId18"/>
    <p:sldId id="301" r:id="rId19"/>
    <p:sldId id="311" r:id="rId20"/>
    <p:sldId id="330" r:id="rId21"/>
    <p:sldId id="302" r:id="rId22"/>
    <p:sldId id="317" r:id="rId23"/>
    <p:sldId id="319" r:id="rId24"/>
    <p:sldId id="327" r:id="rId25"/>
    <p:sldId id="331" r:id="rId26"/>
    <p:sldId id="321" r:id="rId27"/>
    <p:sldId id="322" r:id="rId28"/>
    <p:sldId id="323" r:id="rId29"/>
    <p:sldId id="324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D1A"/>
    <a:srgbClr val="3374B4"/>
    <a:srgbClr val="BE311A"/>
    <a:srgbClr val="79C8E7"/>
    <a:srgbClr val="0A9633"/>
    <a:srgbClr val="83A7A6"/>
    <a:srgbClr val="76FAF4"/>
    <a:srgbClr val="2BE802"/>
    <a:srgbClr val="317EF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9" autoAdjust="0"/>
    <p:restoredTop sz="94086" autoAdjust="0"/>
  </p:normalViewPr>
  <p:slideViewPr>
    <p:cSldViewPr>
      <p:cViewPr>
        <p:scale>
          <a:sx n="104" d="100"/>
          <a:sy n="104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6053-675E-4084-89D9-BC82816AD0E5}" type="datetimeFigureOut">
              <a:rPr lang="nl-NL" smtClean="0"/>
              <a:pPr/>
              <a:t>30-9-2014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D87A2-55C6-4568-AFDF-D404F40579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52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D486C-2CC7-4D88-992C-EEC0F34B507A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D486C-2CC7-4D88-992C-EEC0F34B507A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D486C-2CC7-4D88-992C-EEC0F34B507A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D87A2-55C6-4568-AFDF-D404F40579B3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36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7C418-6E42-490C-9BDE-7EB4083C523A}" type="datetime1">
              <a:rPr lang="nl-NL" smtClean="0"/>
              <a:pPr/>
              <a:t>30-9-2014</a:t>
            </a:fld>
            <a:endParaRPr lang="nl-NL"/>
          </a:p>
        </p:txBody>
      </p:sp>
      <p:pic>
        <p:nvPicPr>
          <p:cNvPr id="8" name="Picture 10" descr="wiki website background.jpg"/>
          <p:cNvPicPr>
            <a:picLocks noChangeAspect="1"/>
          </p:cNvPicPr>
          <p:nvPr userDrawn="1"/>
        </p:nvPicPr>
        <p:blipFill>
          <a:blip r:embed="rId2" cstate="print">
            <a:lum bright="60000" contrast="-70000"/>
          </a:blip>
          <a:stretch>
            <a:fillRect/>
          </a:stretch>
        </p:blipFill>
        <p:spPr bwMode="auto">
          <a:xfrm>
            <a:off x="0" y="4450620"/>
            <a:ext cx="9144000" cy="239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4575"/>
            <a:ext cx="6400800" cy="9805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3720" y="332656"/>
            <a:ext cx="5076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5157788"/>
            <a:ext cx="2736850" cy="719137"/>
          </a:xfrm>
        </p:spPr>
        <p:txBody>
          <a:bodyPr>
            <a:normAutofit/>
          </a:bodyPr>
          <a:lstStyle>
            <a:lvl1pPr algn="r">
              <a:buNone/>
              <a:defRPr sz="2400" baseline="0"/>
            </a:lvl1pPr>
          </a:lstStyle>
          <a:p>
            <a:pPr lvl="0"/>
            <a:r>
              <a:rPr lang="en-US" dirty="0" smtClean="0"/>
              <a:t>Click to add name(s)</a:t>
            </a:r>
            <a:endParaRPr lang="nl-NL" dirty="0"/>
          </a:p>
        </p:txBody>
      </p:sp>
      <p:pic>
        <p:nvPicPr>
          <p:cNvPr id="1026" name="Picture 2" descr="R:\Rosalie van Zelm\EU projects\LC-IMPACT\LC_Impact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8"/>
            <a:ext cx="4141177" cy="1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760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760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484313"/>
            <a:ext cx="74168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350" y="2071688"/>
            <a:ext cx="3632200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2071688"/>
            <a:ext cx="3632200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313" y="1700213"/>
            <a:ext cx="8207375" cy="4681537"/>
          </a:xfrm>
        </p:spPr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74B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85CA4-EDF4-4C48-815F-551447D4AE26}" type="datetime1">
              <a:rPr lang="nl-NL" smtClean="0"/>
              <a:pPr/>
              <a:t>30-9-2014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wiki website background.jpg"/>
          <p:cNvPicPr>
            <a:picLocks noChangeAspect="1"/>
          </p:cNvPicPr>
          <p:nvPr userDrawn="1"/>
        </p:nvPicPr>
        <p:blipFill>
          <a:blip r:embed="rId2" cstate="print">
            <a:lum bright="60000" contrast="-70000"/>
          </a:blip>
          <a:stretch>
            <a:fillRect/>
          </a:stretch>
        </p:blipFill>
        <p:spPr bwMode="auto">
          <a:xfrm>
            <a:off x="0" y="4450620"/>
            <a:ext cx="9144000" cy="23901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22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022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22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3072" y="6561368"/>
            <a:ext cx="9000000" cy="180000"/>
          </a:xfrm>
          <a:prstGeom prst="rect">
            <a:avLst/>
          </a:prstGeom>
          <a:solidFill>
            <a:srgbClr val="3374B4"/>
          </a:solidFill>
          <a:ln>
            <a:solidFill>
              <a:srgbClr val="337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2240" y="413808"/>
            <a:ext cx="6768000" cy="108296"/>
            <a:chOff x="72240" y="413808"/>
            <a:chExt cx="6768000" cy="1082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240" y="413808"/>
              <a:ext cx="6768000" cy="18000"/>
            </a:xfrm>
            <a:prstGeom prst="rect">
              <a:avLst/>
            </a:prstGeom>
            <a:solidFill>
              <a:srgbClr val="3374B4"/>
            </a:solidFill>
            <a:ln>
              <a:solidFill>
                <a:srgbClr val="3374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2240" y="504104"/>
              <a:ext cx="6768000" cy="18000"/>
            </a:xfrm>
            <a:prstGeom prst="rect">
              <a:avLst/>
            </a:prstGeom>
            <a:solidFill>
              <a:srgbClr val="0A9633"/>
            </a:solidFill>
            <a:ln>
              <a:solidFill>
                <a:srgbClr val="0A9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2240" y="458672"/>
              <a:ext cx="6768000" cy="18000"/>
            </a:xfrm>
            <a:prstGeom prst="rect">
              <a:avLst/>
            </a:prstGeom>
            <a:solidFill>
              <a:srgbClr val="79C8E7"/>
            </a:solidFill>
            <a:ln>
              <a:solidFill>
                <a:srgbClr val="79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02896" y="6465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E4835C-B8CD-4745-A21F-F0F9E38AB45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050" name="Picture 2" descr="R:\Rosalie van Zelm\EU projects\LC-IMPACT\LC_Impact_rgb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3412" y="-2104"/>
            <a:ext cx="2270588" cy="694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3374B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0.e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8.jpeg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4.wmf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136904" cy="208823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Terrestrial ecotoxicity assessment of metals: a course</a:t>
            </a:r>
            <a:endParaRPr lang="nl-N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3960639"/>
            <a:ext cx="7704856" cy="620489"/>
          </a:xfrm>
        </p:spPr>
        <p:txBody>
          <a:bodyPr>
            <a:normAutofit/>
          </a:bodyPr>
          <a:lstStyle/>
          <a:p>
            <a:r>
              <a:rPr lang="nl-NL" dirty="0" smtClean="0"/>
              <a:t>Technical University of Denmark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71600" y="4653136"/>
            <a:ext cx="7129338" cy="1728192"/>
          </a:xfrm>
        </p:spPr>
        <p:txBody>
          <a:bodyPr>
            <a:normAutofit/>
          </a:bodyPr>
          <a:lstStyle/>
          <a:p>
            <a:pPr algn="ctr"/>
            <a:r>
              <a:rPr lang="nl-NL" sz="2000" dirty="0" smtClean="0"/>
              <a:t> M. Owsianiak, R.K. Rosenbaum, M.Z. Hauschild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7060"/>
          <a:stretch/>
        </p:blipFill>
        <p:spPr bwMode="auto">
          <a:xfrm>
            <a:off x="5220072" y="3789040"/>
            <a:ext cx="11054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Fate factor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Fate</a:t>
            </a:r>
            <a:r>
              <a:rPr lang="da-DK" dirty="0" smtClean="0"/>
              <a:t> factor (FF) is a </a:t>
            </a:r>
            <a:r>
              <a:rPr lang="da-DK" dirty="0" err="1" smtClean="0"/>
              <a:t>residence</a:t>
            </a:r>
            <a:r>
              <a:rPr lang="da-DK" dirty="0" smtClean="0"/>
              <a:t> time (in </a:t>
            </a:r>
            <a:r>
              <a:rPr lang="da-DK" dirty="0" err="1" smtClean="0"/>
              <a:t>days</a:t>
            </a:r>
            <a:r>
              <a:rPr lang="da-DK" dirty="0" smtClean="0"/>
              <a:t>) of a metal in top </a:t>
            </a:r>
            <a:r>
              <a:rPr lang="da-DK" dirty="0" err="1" smtClean="0"/>
              <a:t>soil</a:t>
            </a:r>
            <a:r>
              <a:rPr lang="da-DK" dirty="0" smtClean="0"/>
              <a:t> (</a:t>
            </a:r>
            <a:r>
              <a:rPr lang="da-DK" dirty="0" err="1" smtClean="0"/>
              <a:t>here</a:t>
            </a:r>
            <a:r>
              <a:rPr lang="da-DK" dirty="0" smtClean="0"/>
              <a:t>, </a:t>
            </a:r>
            <a:r>
              <a:rPr lang="da-DK" dirty="0" err="1" smtClean="0"/>
              <a:t>first</a:t>
            </a:r>
            <a:r>
              <a:rPr lang="da-DK" dirty="0" smtClean="0"/>
              <a:t> 10 cm) </a:t>
            </a:r>
            <a:r>
              <a:rPr lang="da-DK" dirty="0" err="1" smtClean="0"/>
              <a:t>after</a:t>
            </a:r>
            <a:r>
              <a:rPr lang="da-DK" dirty="0" smtClean="0"/>
              <a:t> unit emission to an </a:t>
            </a:r>
            <a:r>
              <a:rPr lang="da-DK" dirty="0" err="1" smtClean="0"/>
              <a:t>environmental</a:t>
            </a:r>
            <a:r>
              <a:rPr lang="da-DK" dirty="0" smtClean="0"/>
              <a:t> </a:t>
            </a:r>
            <a:r>
              <a:rPr lang="da-DK" dirty="0" err="1" smtClean="0"/>
              <a:t>compartment</a:t>
            </a:r>
            <a:r>
              <a:rPr lang="da-DK" dirty="0" smtClean="0"/>
              <a:t> (</a:t>
            </a:r>
            <a:r>
              <a:rPr lang="da-DK" dirty="0" err="1" smtClean="0"/>
              <a:t>here</a:t>
            </a:r>
            <a:r>
              <a:rPr lang="da-DK" dirty="0" smtClean="0"/>
              <a:t>, to air)</a:t>
            </a:r>
          </a:p>
        </p:txBody>
      </p:sp>
      <p:pic>
        <p:nvPicPr>
          <p:cNvPr id="166914" name="Picture 2" descr="http://upload.wikimedia.org/wikipedia/commons/thumb/c/c7/Cumberland_Power_Plant_smokestacks.jpg/640px-Cumberland_Power_Plant_smokesta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789040"/>
            <a:ext cx="2448272" cy="17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796136" y="3284984"/>
            <a:ext cx="0" cy="504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27984" y="3212976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/>
              <a:t>deposition</a:t>
            </a:r>
            <a:endParaRPr lang="da-DK" dirty="0"/>
          </a:p>
        </p:txBody>
      </p:sp>
      <p:sp>
        <p:nvSpPr>
          <p:cNvPr id="10" name="Rectangle 9"/>
          <p:cNvSpPr/>
          <p:nvPr/>
        </p:nvSpPr>
        <p:spPr>
          <a:xfrm>
            <a:off x="5364088" y="4221088"/>
            <a:ext cx="90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top </a:t>
            </a:r>
            <a:r>
              <a:rPr lang="da-DK" b="1" dirty="0" err="1" smtClean="0">
                <a:solidFill>
                  <a:schemeClr val="bg1"/>
                </a:solidFill>
              </a:rPr>
              <a:t>soil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3212976"/>
            <a:ext cx="155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emission to air</a:t>
            </a:r>
            <a:endParaRPr lang="da-DK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96136" y="4725144"/>
            <a:ext cx="0" cy="93610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88024" y="5805264"/>
            <a:ext cx="378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/>
              <a:t>leaching</a:t>
            </a:r>
            <a:r>
              <a:rPr lang="da-DK" dirty="0" smtClean="0"/>
              <a:t> to </a:t>
            </a:r>
            <a:r>
              <a:rPr lang="da-DK" dirty="0" err="1" smtClean="0"/>
              <a:t>deep</a:t>
            </a:r>
            <a:r>
              <a:rPr lang="da-DK" dirty="0" smtClean="0"/>
              <a:t> </a:t>
            </a:r>
            <a:r>
              <a:rPr lang="da-DK" dirty="0" err="1" smtClean="0"/>
              <a:t>soil</a:t>
            </a:r>
            <a:r>
              <a:rPr lang="da-DK" dirty="0" smtClean="0"/>
              <a:t> and </a:t>
            </a:r>
            <a:r>
              <a:rPr lang="da-DK" dirty="0" err="1" smtClean="0"/>
              <a:t>groundwater</a:t>
            </a:r>
            <a:endParaRPr lang="da-DK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00192" y="4005064"/>
            <a:ext cx="6396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72200" y="3573016"/>
            <a:ext cx="239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/>
              <a:t>runoff</a:t>
            </a:r>
            <a:r>
              <a:rPr lang="da-DK" dirty="0" smtClean="0"/>
              <a:t> to </a:t>
            </a:r>
            <a:r>
              <a:rPr lang="da-DK" dirty="0" err="1" smtClean="0"/>
              <a:t>surface</a:t>
            </a:r>
            <a:r>
              <a:rPr lang="da-DK" dirty="0" smtClean="0"/>
              <a:t> </a:t>
            </a:r>
            <a:r>
              <a:rPr lang="da-DK" dirty="0" err="1" smtClean="0"/>
              <a:t>water</a:t>
            </a:r>
            <a:endParaRPr lang="da-DK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07904" y="3429000"/>
            <a:ext cx="6396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09502"/>
              </p:ext>
            </p:extLst>
          </p:nvPr>
        </p:nvGraphicFramePr>
        <p:xfrm>
          <a:off x="1187624" y="2348880"/>
          <a:ext cx="2164365" cy="71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3" name="Ligning" r:id="rId5" imgW="1371600" imgH="457200" progId="Equation.3">
                  <p:embed/>
                </p:oleObj>
              </mc:Choice>
              <mc:Fallback>
                <p:oleObj name="Ligning" r:id="rId5" imgW="1371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48880"/>
                        <a:ext cx="2164365" cy="715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7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Exercise A: Calculate fate factors in USEtox</a:t>
            </a:r>
            <a:endParaRPr lang="nl-NL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4" name="Rectangle 3"/>
          <p:cNvSpPr/>
          <p:nvPr/>
        </p:nvSpPr>
        <p:spPr>
          <a:xfrm>
            <a:off x="611560" y="148478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soil-specific</a:t>
            </a:r>
            <a:r>
              <a:rPr lang="da-DK" dirty="0" smtClean="0"/>
              <a:t> K</a:t>
            </a:r>
            <a:r>
              <a:rPr lang="da-DK" baseline="-25000" dirty="0" smtClean="0"/>
              <a:t>d</a:t>
            </a:r>
            <a:r>
              <a:rPr lang="da-DK" dirty="0" smtClean="0"/>
              <a:t> </a:t>
            </a:r>
            <a:r>
              <a:rPr lang="da-DK" dirty="0" err="1" smtClean="0"/>
              <a:t>values</a:t>
            </a:r>
            <a:r>
              <a:rPr lang="da-DK" dirty="0" smtClean="0"/>
              <a:t> </a:t>
            </a:r>
            <a:r>
              <a:rPr lang="da-DK" dirty="0" err="1" smtClean="0"/>
              <a:t>because</a:t>
            </a:r>
            <a:r>
              <a:rPr lang="da-DK" dirty="0" smtClean="0"/>
              <a:t> </a:t>
            </a:r>
            <a:r>
              <a:rPr lang="da-DK" dirty="0" err="1" smtClean="0"/>
              <a:t>both</a:t>
            </a:r>
            <a:r>
              <a:rPr lang="da-DK" dirty="0" smtClean="0"/>
              <a:t> </a:t>
            </a:r>
            <a:r>
              <a:rPr lang="da-DK" dirty="0" err="1"/>
              <a:t>leaching</a:t>
            </a:r>
            <a:r>
              <a:rPr lang="da-DK" dirty="0"/>
              <a:t> and </a:t>
            </a:r>
            <a:r>
              <a:rPr lang="da-DK" dirty="0" err="1"/>
              <a:t>runoff</a:t>
            </a:r>
            <a:r>
              <a:rPr lang="da-DK" dirty="0"/>
              <a:t> </a:t>
            </a:r>
            <a:r>
              <a:rPr lang="da-DK" dirty="0" err="1"/>
              <a:t>depend</a:t>
            </a:r>
            <a:r>
              <a:rPr lang="da-DK" dirty="0"/>
              <a:t> on K</a:t>
            </a:r>
            <a:r>
              <a:rPr lang="da-DK" baseline="-25000" dirty="0"/>
              <a:t>d</a:t>
            </a:r>
            <a:r>
              <a:rPr lang="da-DK" dirty="0" smtClean="0"/>
              <a:t> (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look up </a:t>
            </a:r>
            <a:r>
              <a:rPr lang="da-DK" dirty="0" err="1" smtClean="0"/>
              <a:t>mass</a:t>
            </a:r>
            <a:r>
              <a:rPr lang="da-DK" dirty="0" smtClean="0"/>
              <a:t> balance </a:t>
            </a:r>
            <a:r>
              <a:rPr lang="da-DK" dirty="0" err="1" smtClean="0"/>
              <a:t>equations</a:t>
            </a:r>
            <a:r>
              <a:rPr lang="da-DK" dirty="0" smtClean="0"/>
              <a:t> in the ”</a:t>
            </a:r>
            <a:r>
              <a:rPr lang="da-DK" dirty="0" err="1" smtClean="0"/>
              <a:t>Fate</a:t>
            </a:r>
            <a:r>
              <a:rPr lang="da-DK" dirty="0" smtClean="0"/>
              <a:t>” </a:t>
            </a:r>
            <a:r>
              <a:rPr lang="da-DK" dirty="0" err="1" smtClean="0"/>
              <a:t>sheet</a:t>
            </a:r>
            <a:r>
              <a:rPr lang="da-DK" dirty="0" smtClean="0"/>
              <a:t> of </a:t>
            </a:r>
            <a:r>
              <a:rPr lang="da-DK" dirty="0" err="1" smtClean="0"/>
              <a:t>USEtox</a:t>
            </a:r>
            <a:r>
              <a:rPr lang="da-DK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Emission </a:t>
            </a:r>
            <a:r>
              <a:rPr lang="da-DK" dirty="0" err="1" smtClean="0"/>
              <a:t>compartment</a:t>
            </a:r>
            <a:r>
              <a:rPr lang="da-DK" dirty="0" smtClean="0"/>
              <a:t>: </a:t>
            </a:r>
            <a:r>
              <a:rPr lang="da-DK" dirty="0" err="1" smtClean="0"/>
              <a:t>continental</a:t>
            </a:r>
            <a:r>
              <a:rPr lang="da-DK" dirty="0" smtClean="0"/>
              <a:t> air; </a:t>
            </a:r>
            <a:r>
              <a:rPr lang="da-DK" dirty="0" err="1" smtClean="0"/>
              <a:t>receiving</a:t>
            </a:r>
            <a:r>
              <a:rPr lang="da-DK" dirty="0" smtClean="0"/>
              <a:t> </a:t>
            </a:r>
            <a:r>
              <a:rPr lang="da-DK" dirty="0" err="1" smtClean="0"/>
              <a:t>compartment</a:t>
            </a:r>
            <a:r>
              <a:rPr lang="da-DK" dirty="0" smtClean="0"/>
              <a:t>: </a:t>
            </a:r>
            <a:r>
              <a:rPr lang="da-DK" dirty="0" err="1" smtClean="0"/>
              <a:t>natural</a:t>
            </a:r>
            <a:r>
              <a:rPr lang="da-DK" dirty="0" smtClean="0"/>
              <a:t> </a:t>
            </a:r>
            <a:r>
              <a:rPr lang="da-DK" dirty="0" err="1" smtClean="0"/>
              <a:t>soil</a:t>
            </a:r>
            <a:endParaRPr lang="da-DK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64354"/>
              </p:ext>
            </p:extLst>
          </p:nvPr>
        </p:nvGraphicFramePr>
        <p:xfrm>
          <a:off x="971600" y="2852936"/>
          <a:ext cx="3816425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5"/>
                <a:gridCol w="763285"/>
                <a:gridCol w="763285"/>
                <a:gridCol w="763285"/>
                <a:gridCol w="76328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soil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pH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OC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CLAY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K</a:t>
                      </a:r>
                      <a:r>
                        <a:rPr lang="da-DK" sz="1600" baseline="-25000" dirty="0" smtClean="0"/>
                        <a:t>d</a:t>
                      </a:r>
                    </a:p>
                    <a:p>
                      <a:pPr algn="l"/>
                      <a:r>
                        <a:rPr lang="da-DK" sz="1600" dirty="0" smtClean="0"/>
                        <a:t>(L/kg)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1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/>
              <a:t>Exercise </a:t>
            </a:r>
            <a:r>
              <a:rPr lang="nl-NL" dirty="0" smtClean="0"/>
              <a:t>A: </a:t>
            </a:r>
            <a:r>
              <a:rPr lang="nl-NL" dirty="0"/>
              <a:t>Calculate fate factors in USEtox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48478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/>
              <a:t>Import database for </a:t>
            </a:r>
            <a:r>
              <a:rPr lang="da-DK" dirty="0" err="1" smtClean="0"/>
              <a:t>inorganics</a:t>
            </a:r>
            <a:r>
              <a:rPr lang="da-DK" dirty="0" smtClean="0"/>
              <a:t> and </a:t>
            </a:r>
            <a:r>
              <a:rPr lang="da-DK" dirty="0" err="1" smtClean="0"/>
              <a:t>change</a:t>
            </a:r>
            <a:r>
              <a:rPr lang="da-DK" dirty="0" smtClean="0"/>
              <a:t> K</a:t>
            </a:r>
            <a:r>
              <a:rPr lang="da-DK" baseline="-25000" dirty="0" smtClean="0"/>
              <a:t>d</a:t>
            </a:r>
            <a:r>
              <a:rPr lang="da-DK" dirty="0" smtClean="0"/>
              <a:t> </a:t>
            </a:r>
            <a:r>
              <a:rPr lang="da-DK" dirty="0" err="1" smtClean="0"/>
              <a:t>value</a:t>
            </a:r>
            <a:r>
              <a:rPr lang="da-DK" dirty="0" smtClean="0"/>
              <a:t> of </a:t>
            </a:r>
            <a:r>
              <a:rPr lang="da-DK" dirty="0" err="1" smtClean="0"/>
              <a:t>Cu</a:t>
            </a:r>
            <a:endParaRPr lang="da-D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5122" r="39900"/>
          <a:stretch/>
        </p:blipFill>
        <p:spPr bwMode="auto">
          <a:xfrm>
            <a:off x="949569" y="2060848"/>
            <a:ext cx="4667510" cy="438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3768" y="5733256"/>
            <a:ext cx="224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sheet</a:t>
            </a:r>
            <a:r>
              <a:rPr lang="da-DK" dirty="0" smtClean="0">
                <a:solidFill>
                  <a:srgbClr val="FF0000"/>
                </a:solidFill>
              </a:rPr>
              <a:t>: </a:t>
            </a:r>
            <a:r>
              <a:rPr lang="da-DK" dirty="0" err="1" smtClean="0">
                <a:solidFill>
                  <a:srgbClr val="FF0000"/>
                </a:solidFill>
              </a:rPr>
              <a:t>substance</a:t>
            </a:r>
            <a:r>
              <a:rPr lang="da-DK" dirty="0" smtClean="0">
                <a:solidFill>
                  <a:srgbClr val="FF0000"/>
                </a:solidFill>
              </a:rPr>
              <a:t> data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808" y="616530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3356992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4128" y="2132856"/>
            <a:ext cx="265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K</a:t>
            </a:r>
            <a:r>
              <a:rPr lang="da-DK" baseline="-25000" dirty="0" smtClean="0">
                <a:solidFill>
                  <a:srgbClr val="FF0000"/>
                </a:solidFill>
              </a:rPr>
              <a:t>d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values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are</a:t>
            </a:r>
            <a:r>
              <a:rPr lang="da-DK" dirty="0" smtClean="0">
                <a:solidFill>
                  <a:srgbClr val="FF0000"/>
                </a:solidFill>
              </a:rPr>
              <a:t> in column M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3212976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Cu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064" y="2204864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6" y="3212976"/>
            <a:ext cx="28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Type in K</a:t>
            </a:r>
            <a:r>
              <a:rPr lang="da-DK" baseline="-25000" dirty="0" smtClean="0">
                <a:solidFill>
                  <a:srgbClr val="FF0000"/>
                </a:solidFill>
              </a:rPr>
              <a:t>d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value</a:t>
            </a:r>
            <a:r>
              <a:rPr lang="da-DK" dirty="0" smtClean="0">
                <a:solidFill>
                  <a:srgbClr val="FF0000"/>
                </a:solidFill>
              </a:rPr>
              <a:t> for </a:t>
            </a:r>
            <a:r>
              <a:rPr lang="da-DK" dirty="0" err="1" smtClean="0">
                <a:solidFill>
                  <a:srgbClr val="FF0000"/>
                </a:solidFill>
              </a:rPr>
              <a:t>your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soil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14027"/>
          <a:stretch/>
        </p:blipFill>
        <p:spPr bwMode="auto">
          <a:xfrm>
            <a:off x="69116" y="1556792"/>
            <a:ext cx="89503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1720" y="6237312"/>
            <a:ext cx="118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sheet</a:t>
            </a:r>
            <a:r>
              <a:rPr lang="da-DK" dirty="0" smtClean="0">
                <a:solidFill>
                  <a:srgbClr val="FF0000"/>
                </a:solidFill>
              </a:rPr>
              <a:t>: Run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648" y="602128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227687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select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Cu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7744" y="5373216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8" y="2132856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5085184"/>
            <a:ext cx="12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Fate</a:t>
            </a:r>
            <a:r>
              <a:rPr lang="da-DK" dirty="0" smtClean="0">
                <a:solidFill>
                  <a:srgbClr val="FF0000"/>
                </a:solidFill>
              </a:rPr>
              <a:t> factor: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/>
              <a:t>Exercise </a:t>
            </a:r>
            <a:r>
              <a:rPr lang="nl-NL" dirty="0" smtClean="0"/>
              <a:t>A: </a:t>
            </a:r>
            <a:r>
              <a:rPr lang="nl-NL" dirty="0"/>
              <a:t>Calculate fate factors in USEtox</a:t>
            </a:r>
          </a:p>
        </p:txBody>
      </p:sp>
    </p:spTree>
    <p:extLst>
      <p:ext uri="{BB962C8B-B14F-4D97-AF65-F5344CB8AC3E}">
        <p14:creationId xmlns:p14="http://schemas.microsoft.com/office/powerpoint/2010/main" val="41365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Exercise A: Solution</a:t>
            </a:r>
            <a:endParaRPr lang="nl-NL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84741"/>
              </p:ext>
            </p:extLst>
          </p:nvPr>
        </p:nvGraphicFramePr>
        <p:xfrm>
          <a:off x="827584" y="2564904"/>
          <a:ext cx="457971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5"/>
                <a:gridCol w="763285"/>
                <a:gridCol w="763285"/>
                <a:gridCol w="763285"/>
                <a:gridCol w="763285"/>
                <a:gridCol w="76328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soil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pH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OC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CLAY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K</a:t>
                      </a:r>
                      <a:r>
                        <a:rPr lang="da-DK" sz="1600" baseline="-25000" dirty="0" smtClean="0"/>
                        <a:t>d</a:t>
                      </a:r>
                    </a:p>
                    <a:p>
                      <a:pPr algn="l"/>
                      <a:r>
                        <a:rPr lang="da-DK" sz="1600" dirty="0" smtClean="0"/>
                        <a:t>(L/kg)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FF</a:t>
                      </a:r>
                    </a:p>
                    <a:p>
                      <a:pPr algn="l"/>
                      <a:r>
                        <a:rPr lang="da-DK" sz="1600" dirty="0" smtClean="0"/>
                        <a:t>(</a:t>
                      </a:r>
                      <a:r>
                        <a:rPr lang="da-DK" sz="1600" dirty="0" err="1" smtClean="0"/>
                        <a:t>day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52880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83870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117561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15544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ttp://1.imimg.com/data/E/P/MY-302204/CopperOxide_250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869082" cy="8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B) Speciation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Cu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exist</a:t>
            </a:r>
            <a:r>
              <a:rPr lang="da-DK" dirty="0" smtClean="0"/>
              <a:t> in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distinct</a:t>
            </a:r>
            <a:r>
              <a:rPr lang="da-DK" dirty="0" smtClean="0"/>
              <a:t> </a:t>
            </a:r>
            <a:r>
              <a:rPr lang="da-DK" dirty="0" err="1" smtClean="0"/>
              <a:t>chemical</a:t>
            </a:r>
            <a:r>
              <a:rPr lang="da-DK" dirty="0" smtClean="0"/>
              <a:t> forms, </a:t>
            </a:r>
            <a:r>
              <a:rPr lang="da-DK" dirty="0" err="1" smtClean="0"/>
              <a:t>both</a:t>
            </a:r>
            <a:r>
              <a:rPr lang="da-DK" dirty="0" smtClean="0"/>
              <a:t> in the  solid </a:t>
            </a:r>
            <a:r>
              <a:rPr lang="da-DK" dirty="0" err="1" smtClean="0"/>
              <a:t>phase</a:t>
            </a:r>
            <a:r>
              <a:rPr lang="da-DK" dirty="0" smtClean="0"/>
              <a:t> and in </a:t>
            </a:r>
            <a:r>
              <a:rPr lang="da-DK" dirty="0" err="1" smtClean="0"/>
              <a:t>soil</a:t>
            </a:r>
            <a:r>
              <a:rPr lang="da-DK" dirty="0" smtClean="0"/>
              <a:t> pore </a:t>
            </a:r>
            <a:r>
              <a:rPr lang="da-DK" dirty="0" err="1" smtClean="0"/>
              <a:t>water</a:t>
            </a:r>
            <a:endParaRPr lang="da-DK" dirty="0" smtClean="0"/>
          </a:p>
        </p:txBody>
      </p:sp>
      <p:grpSp>
        <p:nvGrpSpPr>
          <p:cNvPr id="8" name="Group 51"/>
          <p:cNvGrpSpPr/>
          <p:nvPr/>
        </p:nvGrpSpPr>
        <p:grpSpPr>
          <a:xfrm>
            <a:off x="4139952" y="2564904"/>
            <a:ext cx="4601564" cy="3060340"/>
            <a:chOff x="4905037" y="4194085"/>
            <a:chExt cx="3384376" cy="2177668"/>
          </a:xfrm>
        </p:grpSpPr>
        <p:pic>
          <p:nvPicPr>
            <p:cNvPr id="9" name="Picture 13" descr="speciation.jpg"/>
            <p:cNvPicPr>
              <a:picLocks noChangeAspect="1"/>
            </p:cNvPicPr>
            <p:nvPr/>
          </p:nvPicPr>
          <p:blipFill>
            <a:blip r:embed="rId3" cstate="print"/>
            <a:srcRect l="3705" t="4347" r="3687" b="3885"/>
            <a:stretch>
              <a:fillRect/>
            </a:stretch>
          </p:blipFill>
          <p:spPr bwMode="auto">
            <a:xfrm>
              <a:off x="5697125" y="4194085"/>
              <a:ext cx="2592288" cy="217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952457" y="5003601"/>
              <a:ext cx="392740" cy="420578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769133" y="5723681"/>
              <a:ext cx="520399" cy="38996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05037" y="5723681"/>
              <a:ext cx="1370563" cy="4716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54050" lvl="1" indent="-309563" algn="ctr">
                <a:spcBef>
                  <a:spcPct val="20000"/>
                </a:spcBef>
                <a:buClr>
                  <a:srgbClr val="FF0000"/>
                </a:buClr>
                <a:buSzPct val="85000"/>
                <a:defRPr/>
              </a:pPr>
              <a:r>
                <a:rPr lang="da-DK" sz="2400" b="1" dirty="0" err="1">
                  <a:solidFill>
                    <a:srgbClr val="FF0000"/>
                  </a:solidFill>
                </a:rPr>
                <a:t>toxic</a:t>
              </a:r>
              <a:endParaRPr lang="da-DK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3568" y="2924944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CuSO4·5H</a:t>
            </a:r>
            <a:r>
              <a:rPr lang="da-DK" sz="1200" baseline="-25000" dirty="0" err="1"/>
              <a:t>2</a:t>
            </a:r>
            <a:r>
              <a:rPr lang="da-DK" sz="1200" dirty="0" err="1"/>
              <a:t>O</a:t>
            </a:r>
            <a:endParaRPr lang="da-DK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293096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CuO·SiO</a:t>
            </a:r>
            <a:r>
              <a:rPr lang="da-DK" sz="1200" baseline="-25000" dirty="0" err="1"/>
              <a:t>2</a:t>
            </a:r>
            <a:r>
              <a:rPr lang="da-DK" sz="1200" dirty="0" err="1"/>
              <a:t>·2H</a:t>
            </a:r>
            <a:r>
              <a:rPr lang="da-DK" sz="1200" baseline="-25000" dirty="0" err="1"/>
              <a:t>2</a:t>
            </a:r>
            <a:r>
              <a:rPr lang="da-DK" sz="1200" dirty="0" err="1"/>
              <a:t>O</a:t>
            </a:r>
            <a:endParaRPr lang="da-DK" sz="1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46199" y="3557046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 smtClean="0"/>
              <a:t>CuO</a:t>
            </a:r>
            <a:endParaRPr lang="da-DK" sz="1200" dirty="0"/>
          </a:p>
        </p:txBody>
      </p:sp>
      <p:sp>
        <p:nvSpPr>
          <p:cNvPr id="24" name="Rectangle 23"/>
          <p:cNvSpPr/>
          <p:nvPr/>
        </p:nvSpPr>
        <p:spPr>
          <a:xfrm>
            <a:off x="1031164" y="5295691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100" dirty="0" smtClean="0"/>
              <a:t>Cu</a:t>
            </a:r>
            <a:r>
              <a:rPr lang="da-DK" sz="1100" baseline="30000" dirty="0" smtClean="0"/>
              <a:t>0</a:t>
            </a:r>
            <a:endParaRPr lang="da-DK" baseline="30000" dirty="0"/>
          </a:p>
        </p:txBody>
      </p:sp>
      <p:pic>
        <p:nvPicPr>
          <p:cNvPr id="26" name="Picture 25" descr="copper-sulphate-846190-250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492896"/>
            <a:ext cx="873097" cy="834680"/>
          </a:xfrm>
          <a:prstGeom prst="rect">
            <a:avLst/>
          </a:prstGeom>
        </p:spPr>
      </p:pic>
      <p:pic>
        <p:nvPicPr>
          <p:cNvPr id="176132" name="Picture 4" descr="http://campus.hesge.ch/commodity_trading/wp-content/uploads/2012/10/copp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820408" cy="7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4" name="Picture 6" descr="http://wpcontent.answcdn.com/wikipedia/commons/thumb/f/f0/NatCopper.jpg/250px-NatCopp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868046" cy="8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28126"/>
              </p:ext>
            </p:extLst>
          </p:nvPr>
        </p:nvGraphicFramePr>
        <p:xfrm>
          <a:off x="3131840" y="2636912"/>
          <a:ext cx="1635522" cy="3730720"/>
        </p:xfrm>
        <a:graphic>
          <a:graphicData uri="http://schemas.openxmlformats.org/drawingml/2006/table">
            <a:tbl>
              <a:tblPr/>
              <a:tblGrid>
                <a:gridCol w="1635522"/>
              </a:tblGrid>
              <a:tr h="180057">
                <a:tc>
                  <a:txBody>
                    <a:bodyPr/>
                    <a:lstStyle/>
                    <a:p>
                      <a:r>
                        <a:rPr lang="da-DK" sz="1050" dirty="0" err="1"/>
                        <a:t>Cu</a:t>
                      </a:r>
                      <a:r>
                        <a:rPr lang="da-DK" sz="1050" dirty="0"/>
                        <a:t>(</a:t>
                      </a:r>
                      <a:r>
                        <a:rPr lang="da-DK" sz="1050" dirty="0" err="1"/>
                        <a:t>NO3</a:t>
                      </a:r>
                      <a:r>
                        <a:rPr lang="da-DK" sz="1050" dirty="0"/>
                        <a:t>)2 (</a:t>
                      </a:r>
                      <a:r>
                        <a:rPr lang="da-DK" sz="1050" dirty="0" err="1"/>
                        <a:t>aq</a:t>
                      </a:r>
                      <a:r>
                        <a:rPr lang="da-DK" sz="1050" dirty="0"/>
                        <a:t>)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Cu(OH)2 (aq)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Cu(OH)3-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Cu(OH)4-2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 b="1" dirty="0" err="1">
                          <a:solidFill>
                            <a:srgbClr val="FF0000"/>
                          </a:solidFill>
                        </a:rPr>
                        <a:t>Cu+2</a:t>
                      </a:r>
                      <a:endParaRPr lang="da-DK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Cu2(OH)2+2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 dirty="0" err="1"/>
                        <a:t>Cu2OH+3</a:t>
                      </a:r>
                      <a:endParaRPr lang="da-DK" sz="1050" dirty="0"/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 dirty="0" err="1"/>
                        <a:t>Cu3</a:t>
                      </a:r>
                      <a:r>
                        <a:rPr lang="da-DK" sz="1050" dirty="0"/>
                        <a:t>(OH)4+2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CuCl+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CuCl2 (aq)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CuCl3-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 dirty="0" err="1"/>
                        <a:t>CuCl4</a:t>
                      </a:r>
                      <a:r>
                        <a:rPr lang="da-DK" sz="1050" dirty="0"/>
                        <a:t>-2 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CuHSO4+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/>
                        <a:t>CuNO3+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 dirty="0" err="1"/>
                        <a:t>CuOH</a:t>
                      </a:r>
                      <a:r>
                        <a:rPr lang="da-DK" sz="1050" dirty="0"/>
                        <a:t>+</a:t>
                      </a:r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57">
                <a:tc>
                  <a:txBody>
                    <a:bodyPr/>
                    <a:lstStyle/>
                    <a:p>
                      <a:r>
                        <a:rPr lang="da-DK" sz="1050" dirty="0" err="1" smtClean="0"/>
                        <a:t>CuSO4</a:t>
                      </a:r>
                      <a:r>
                        <a:rPr lang="da-DK" sz="1050" dirty="0" smtClean="0"/>
                        <a:t> (</a:t>
                      </a:r>
                      <a:r>
                        <a:rPr lang="da-DK" sz="1050" dirty="0" err="1" smtClean="0"/>
                        <a:t>aq</a:t>
                      </a:r>
                      <a:r>
                        <a:rPr lang="da-DK" sz="1050" dirty="0" smtClean="0"/>
                        <a:t>)</a:t>
                      </a:r>
                      <a:endParaRPr lang="da-DK" sz="1050" dirty="0"/>
                    </a:p>
                  </a:txBody>
                  <a:tcPr marL="73149" marR="73149" marT="36575" marB="36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B) Speciation models</a:t>
            </a:r>
            <a:endParaRPr lang="nl-NL" dirty="0"/>
          </a:p>
        </p:txBody>
      </p:sp>
      <p:grpSp>
        <p:nvGrpSpPr>
          <p:cNvPr id="19" name="Group 11"/>
          <p:cNvGrpSpPr>
            <a:grpSpLocks noChangeAspect="1"/>
          </p:cNvGrpSpPr>
          <p:nvPr/>
        </p:nvGrpSpPr>
        <p:grpSpPr bwMode="auto">
          <a:xfrm>
            <a:off x="395536" y="2924944"/>
            <a:ext cx="3096344" cy="866977"/>
            <a:chOff x="4572118" y="1989138"/>
            <a:chExt cx="4381382" cy="150495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142" y="1989138"/>
              <a:ext cx="3733699" cy="39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89" b="-7872"/>
            <a:stretch>
              <a:fillRect/>
            </a:stretch>
          </p:blipFill>
          <p:spPr bwMode="auto">
            <a:xfrm>
              <a:off x="5148064" y="2348880"/>
              <a:ext cx="3168228" cy="43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130" y="2781435"/>
              <a:ext cx="3943244" cy="31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118" y="3141570"/>
              <a:ext cx="4381382" cy="35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55034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11560" y="148478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1. Multisurface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relatively</a:t>
            </a:r>
            <a:r>
              <a:rPr lang="da-DK" dirty="0" smtClean="0"/>
              <a:t> </a:t>
            </a:r>
            <a:r>
              <a:rPr lang="da-DK" dirty="0" err="1" smtClean="0"/>
              <a:t>accurate</a:t>
            </a: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data </a:t>
            </a:r>
            <a:r>
              <a:rPr lang="da-DK" dirty="0" err="1" smtClean="0"/>
              <a:t>demanding</a:t>
            </a: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software </a:t>
            </a:r>
            <a:r>
              <a:rPr lang="da-DK" dirty="0" err="1" smtClean="0"/>
              <a:t>needed</a:t>
            </a:r>
            <a:r>
              <a:rPr lang="da-DK" dirty="0" smtClean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48064" y="148478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2. </a:t>
            </a:r>
            <a:r>
              <a:rPr lang="da-DK" b="1" dirty="0" err="1" smtClean="0"/>
              <a:t>Empirical</a:t>
            </a:r>
            <a:r>
              <a:rPr lang="da-DK" b="1" dirty="0" smtClean="0"/>
              <a:t> regression models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accurate</a:t>
            </a: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require</a:t>
            </a:r>
            <a:r>
              <a:rPr lang="da-DK" dirty="0" smtClean="0"/>
              <a:t> </a:t>
            </a:r>
            <a:r>
              <a:rPr lang="da-DK" dirty="0" err="1" smtClean="0"/>
              <a:t>few</a:t>
            </a:r>
            <a:r>
              <a:rPr lang="da-DK" dirty="0" smtClean="0"/>
              <a:t> input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easy</a:t>
            </a:r>
            <a:r>
              <a:rPr lang="da-DK" dirty="0" smtClean="0"/>
              <a:t> to </a:t>
            </a:r>
            <a:r>
              <a:rPr lang="da-DK" dirty="0" err="1" smtClean="0"/>
              <a:t>use</a:t>
            </a:r>
            <a:endParaRPr lang="da-DK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87960"/>
              </p:ext>
            </p:extLst>
          </p:nvPr>
        </p:nvGraphicFramePr>
        <p:xfrm>
          <a:off x="4376738" y="2822451"/>
          <a:ext cx="4278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8" name="Ligning" r:id="rId8" imgW="2641320" imgH="241200" progId="Equation.3">
                  <p:embed/>
                </p:oleObj>
              </mc:Choice>
              <mc:Fallback>
                <p:oleObj name="Ligning" r:id="rId8" imgW="26413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2822451"/>
                        <a:ext cx="4278312" cy="390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4860032" y="3501008"/>
            <a:ext cx="3205162" cy="2735263"/>
            <a:chOff x="5795963" y="2781300"/>
            <a:chExt cx="3205162" cy="2735263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6" b="8583"/>
            <a:stretch>
              <a:fillRect/>
            </a:stretch>
          </p:blipFill>
          <p:spPr bwMode="auto">
            <a:xfrm>
              <a:off x="6372225" y="2781300"/>
              <a:ext cx="2598738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6732588" y="5029200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da-DK" sz="1200" b="1" dirty="0" smtClean="0"/>
                <a:t>log(Cu</a:t>
              </a:r>
              <a:r>
                <a:rPr lang="da-DK" sz="1200" b="1" baseline="-25000" dirty="0" smtClean="0"/>
                <a:t>free</a:t>
              </a:r>
              <a:r>
                <a:rPr lang="da-DK" sz="1200" b="1" dirty="0" smtClean="0"/>
                <a:t>) mol/L</a:t>
              </a:r>
            </a:p>
            <a:p>
              <a:pPr algn="ctr"/>
              <a:r>
                <a:rPr lang="da-DK" sz="1200" b="1" dirty="0" err="1" smtClean="0"/>
                <a:t>WHAM</a:t>
              </a:r>
              <a:endParaRPr lang="da-DK" sz="1200" b="1" dirty="0"/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 rot="16200000">
              <a:off x="4909457" y="3774318"/>
              <a:ext cx="23048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da-DK" sz="1200" b="1" dirty="0" smtClean="0"/>
                <a:t>log(Cu</a:t>
              </a:r>
              <a:r>
                <a:rPr lang="da-DK" sz="1200" b="1" baseline="-25000" dirty="0"/>
                <a:t>free</a:t>
              </a:r>
              <a:r>
                <a:rPr lang="da-DK" sz="1200" b="1" dirty="0" smtClean="0"/>
                <a:t>) </a:t>
              </a:r>
              <a:r>
                <a:rPr lang="da-DK" sz="1200" b="1" dirty="0"/>
                <a:t>mol/L </a:t>
              </a:r>
              <a:endParaRPr lang="da-DK" sz="1200" b="1" dirty="0" smtClean="0"/>
            </a:p>
            <a:p>
              <a:pPr algn="ctr"/>
              <a:r>
                <a:rPr lang="da-DK" sz="1200" b="1" dirty="0" err="1" smtClean="0"/>
                <a:t>EMPIRICAL</a:t>
              </a:r>
              <a:r>
                <a:rPr lang="da-DK" sz="1200" b="1" dirty="0" smtClean="0"/>
                <a:t> REGRESSION MODEL</a:t>
              </a:r>
              <a:endParaRPr lang="da-DK" sz="1200" b="1" dirty="0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5795963" y="2781300"/>
              <a:ext cx="3205162" cy="27352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614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B) Speciation controls accessibility and bioavailability</a:t>
            </a:r>
            <a:endParaRPr lang="nl-NL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r="60376" b="50716"/>
          <a:stretch/>
        </p:blipFill>
        <p:spPr bwMode="auto">
          <a:xfrm>
            <a:off x="1043608" y="2708920"/>
            <a:ext cx="382733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52010"/>
              </p:ext>
            </p:extLst>
          </p:nvPr>
        </p:nvGraphicFramePr>
        <p:xfrm>
          <a:off x="827584" y="1628800"/>
          <a:ext cx="6157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2" name="Ligning" r:id="rId4" imgW="1638000" imgH="177480" progId="Equation.3">
                  <p:embed/>
                </p:oleObj>
              </mc:Choice>
              <mc:Fallback>
                <p:oleObj name="Ligning" r:id="rId4" imgW="16380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28800"/>
                        <a:ext cx="6157913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563888" y="1628800"/>
            <a:ext cx="115212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1628800"/>
            <a:ext cx="7920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442011"/>
              </p:ext>
            </p:extLst>
          </p:nvPr>
        </p:nvGraphicFramePr>
        <p:xfrm>
          <a:off x="5940152" y="2924944"/>
          <a:ext cx="250907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3" name="Ligning" r:id="rId6" imgW="1079032" imgH="431613" progId="Equation.3">
                  <p:embed/>
                </p:oleObj>
              </mc:Choice>
              <mc:Fallback>
                <p:oleObj name="Ligning" r:id="rId6" imgW="1079032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924944"/>
                        <a:ext cx="2509079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679591"/>
              </p:ext>
            </p:extLst>
          </p:nvPr>
        </p:nvGraphicFramePr>
        <p:xfrm>
          <a:off x="6012160" y="4437112"/>
          <a:ext cx="247677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4" name="Ligning" r:id="rId8" imgW="1193800" imgH="457200" progId="Equation.3">
                  <p:embed/>
                </p:oleObj>
              </mc:Choice>
              <mc:Fallback>
                <p:oleObj name="Ligning" r:id="rId8" imgW="11938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37112"/>
                        <a:ext cx="2476775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0152" y="2564904"/>
            <a:ext cx="2570584" cy="57606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Accessibility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factor: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077072"/>
            <a:ext cx="2570584" cy="57606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Bioavailability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factor: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Exercise B: calculate ACF and BF using empirical regression models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611560" y="170080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assume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organic</a:t>
            </a:r>
            <a:r>
              <a:rPr lang="da-DK" dirty="0" smtClean="0"/>
              <a:t> matter (OM) </a:t>
            </a:r>
            <a:r>
              <a:rPr lang="da-DK" dirty="0" err="1" smtClean="0"/>
              <a:t>contains</a:t>
            </a:r>
            <a:r>
              <a:rPr lang="da-DK" dirty="0" smtClean="0"/>
              <a:t> 50% of </a:t>
            </a:r>
            <a:r>
              <a:rPr lang="da-DK" dirty="0" err="1" smtClean="0"/>
              <a:t>organic</a:t>
            </a:r>
            <a:r>
              <a:rPr lang="da-DK" dirty="0" smtClean="0"/>
              <a:t> </a:t>
            </a:r>
            <a:r>
              <a:rPr lang="da-DK" dirty="0" err="1" smtClean="0"/>
              <a:t>carbon</a:t>
            </a:r>
            <a:r>
              <a:rPr lang="da-DK" dirty="0" smtClean="0"/>
              <a:t> (</a:t>
            </a:r>
            <a:r>
              <a:rPr lang="da-DK" dirty="0" err="1" smtClean="0"/>
              <a:t>OC</a:t>
            </a:r>
            <a:r>
              <a:rPr lang="da-DK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assume</a:t>
            </a:r>
            <a:r>
              <a:rPr lang="da-DK" dirty="0" smtClean="0"/>
              <a:t> Cu</a:t>
            </a:r>
            <a:r>
              <a:rPr lang="da-DK" baseline="-25000" dirty="0" smtClean="0"/>
              <a:t>total</a:t>
            </a:r>
            <a:r>
              <a:rPr lang="da-DK" dirty="0" smtClean="0"/>
              <a:t> = 16 mg/kg</a:t>
            </a:r>
            <a:endParaRPr lang="da-DK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13828"/>
              </p:ext>
            </p:extLst>
          </p:nvPr>
        </p:nvGraphicFramePr>
        <p:xfrm>
          <a:off x="611560" y="2780854"/>
          <a:ext cx="823592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7" name="Ligning" r:id="rId3" imgW="5321300" imgH="228600" progId="Equation.3">
                  <p:embed/>
                </p:oleObj>
              </mc:Choice>
              <mc:Fallback>
                <p:oleObj name="Ligning" r:id="rId3" imgW="5321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80854"/>
                        <a:ext cx="8235928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0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802240"/>
              </p:ext>
            </p:extLst>
          </p:nvPr>
        </p:nvGraphicFramePr>
        <p:xfrm>
          <a:off x="611560" y="4068361"/>
          <a:ext cx="6934920" cy="36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8" name="Ligning" r:id="rId5" imgW="4343400" imgH="241200" progId="Equation.3">
                  <p:embed/>
                </p:oleObj>
              </mc:Choice>
              <mc:Fallback>
                <p:oleObj name="Ligning" r:id="rId5" imgW="4343400" imgH="2412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68361"/>
                        <a:ext cx="6934920" cy="360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9552" y="3212976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Units: </a:t>
            </a:r>
            <a:r>
              <a:rPr lang="en-US" sz="1600" dirty="0"/>
              <a:t>[mg/kg] for reactive and total metal; [%] for organic matter (OM); and [%] for </a:t>
            </a:r>
            <a:r>
              <a:rPr lang="en-US" sz="1600" dirty="0" smtClean="0"/>
              <a:t>CLAY</a:t>
            </a:r>
            <a:endParaRPr lang="da-DK" sz="1600" dirty="0"/>
          </a:p>
        </p:txBody>
      </p:sp>
      <p:sp>
        <p:nvSpPr>
          <p:cNvPr id="8" name="Rectangle 7"/>
          <p:cNvSpPr/>
          <p:nvPr/>
        </p:nvSpPr>
        <p:spPr>
          <a:xfrm>
            <a:off x="539552" y="450040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Units: </a:t>
            </a:r>
            <a:r>
              <a:rPr lang="en-US" sz="1600" dirty="0"/>
              <a:t>[</a:t>
            </a:r>
            <a:r>
              <a:rPr lang="en-US" sz="1600" dirty="0" err="1"/>
              <a:t>mol</a:t>
            </a:r>
            <a:r>
              <a:rPr lang="en-US" sz="1600" dirty="0"/>
              <a:t>/L] and [</a:t>
            </a:r>
            <a:r>
              <a:rPr lang="en-US" sz="1600" dirty="0" err="1"/>
              <a:t>mol</a:t>
            </a:r>
            <a:r>
              <a:rPr lang="en-US" sz="1600" dirty="0"/>
              <a:t>/kg] for free ion and reactive metal, respectively; and [%] for organic matter (OM</a:t>
            </a:r>
            <a:r>
              <a:rPr lang="en-US" sz="1600" dirty="0" smtClean="0"/>
              <a:t>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4037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Exercise </a:t>
            </a:r>
            <a:r>
              <a:rPr lang="nl-NL" dirty="0" smtClean="0"/>
              <a:t>B: Solution </a:t>
            </a:r>
            <a:endParaRPr lang="nl-NL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64442"/>
              </p:ext>
            </p:extLst>
          </p:nvPr>
        </p:nvGraphicFramePr>
        <p:xfrm>
          <a:off x="827584" y="2564904"/>
          <a:ext cx="7272809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101"/>
                <a:gridCol w="909101"/>
                <a:gridCol w="909101"/>
                <a:gridCol w="789031"/>
                <a:gridCol w="857642"/>
                <a:gridCol w="797799"/>
                <a:gridCol w="1164929"/>
                <a:gridCol w="93610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soil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pH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OC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CLAY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K</a:t>
                      </a:r>
                      <a:r>
                        <a:rPr lang="da-DK" sz="1600" baseline="-25000" dirty="0" smtClean="0"/>
                        <a:t>d</a:t>
                      </a:r>
                    </a:p>
                    <a:p>
                      <a:pPr algn="l"/>
                      <a:r>
                        <a:rPr lang="da-DK" sz="1600" dirty="0" smtClean="0"/>
                        <a:t>(L/kg)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FF</a:t>
                      </a:r>
                    </a:p>
                    <a:p>
                      <a:pPr algn="l"/>
                      <a:r>
                        <a:rPr lang="da-DK" sz="1600" dirty="0" smtClean="0"/>
                        <a:t>(</a:t>
                      </a:r>
                      <a:r>
                        <a:rPr lang="da-DK" sz="1600" dirty="0" err="1" smtClean="0"/>
                        <a:t>day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ACF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(kg</a:t>
                      </a:r>
                      <a:r>
                        <a:rPr lang="da-DK" sz="1600" baseline="-25000" dirty="0" smtClean="0"/>
                        <a:t>reactive</a:t>
                      </a:r>
                      <a:r>
                        <a:rPr lang="da-DK" sz="1600" dirty="0" smtClean="0"/>
                        <a:t>/kg</a:t>
                      </a:r>
                      <a:r>
                        <a:rPr lang="da-DK" sz="1600" baseline="-25000" dirty="0" smtClean="0"/>
                        <a:t>total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BF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(kg</a:t>
                      </a:r>
                      <a:r>
                        <a:rPr lang="da-DK" sz="1600" baseline="-25000" dirty="0" smtClean="0"/>
                        <a:t>free</a:t>
                      </a:r>
                      <a:r>
                        <a:rPr lang="da-DK" sz="1600" dirty="0" smtClean="0"/>
                        <a:t>/ kg</a:t>
                      </a:r>
                      <a:r>
                        <a:rPr lang="da-DK" sz="1600" baseline="-25000" dirty="0" smtClean="0"/>
                        <a:t>reactive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2.3E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7.1E-04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1.5E-06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4.6E-08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9.3E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89248" y="773832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74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 smtClean="0"/>
              <a:t>Learning objectives</a:t>
            </a:r>
            <a:endParaRPr lang="nl-NL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00361" y="1700213"/>
            <a:ext cx="7776095" cy="4681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participant who has met the objectives of the course will be able to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da-DK" sz="2000" dirty="0"/>
          </a:p>
          <a:p>
            <a:pPr lvl="0"/>
            <a:r>
              <a:rPr lang="en-US" sz="2000" dirty="0"/>
              <a:t>Identify </a:t>
            </a:r>
            <a:r>
              <a:rPr lang="en-US" sz="2000" dirty="0" smtClean="0"/>
              <a:t>processes </a:t>
            </a:r>
            <a:r>
              <a:rPr lang="en-US" sz="2000" dirty="0"/>
              <a:t>governing metal </a:t>
            </a:r>
            <a:r>
              <a:rPr lang="en-US" sz="2000" dirty="0" smtClean="0"/>
              <a:t>fate, accessibility, bioavailability </a:t>
            </a:r>
            <a:r>
              <a:rPr lang="en-US" sz="2000" dirty="0"/>
              <a:t>and toxicity in </a:t>
            </a:r>
            <a:r>
              <a:rPr lang="en-US" sz="2000" dirty="0" smtClean="0"/>
              <a:t>soils</a:t>
            </a:r>
          </a:p>
          <a:p>
            <a:pPr lvl="0"/>
            <a:r>
              <a:rPr lang="en-US" sz="2000" dirty="0" smtClean="0"/>
              <a:t>Calculate comparative toxicity potentials of a metal in soil</a:t>
            </a:r>
          </a:p>
          <a:p>
            <a:pPr lvl="0"/>
            <a:r>
              <a:rPr lang="en-US" sz="2000" dirty="0"/>
              <a:t>Utilize this knowledge in regionalized impact assessment</a:t>
            </a:r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67544" y="3140968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74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Block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263" y="83671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C) Terrestrial ecotoxicity modeling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12" name="Curved Down Arrow 11"/>
          <p:cNvSpPr/>
          <p:nvPr/>
        </p:nvSpPr>
        <p:spPr bwMode="auto">
          <a:xfrm rot="14130636" flipH="1">
            <a:off x="1270675" y="4091876"/>
            <a:ext cx="770813" cy="432431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077072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 err="1" smtClean="0"/>
              <a:t>toxic</a:t>
            </a:r>
            <a:endParaRPr lang="da-DK" dirty="0" smtClean="0"/>
          </a:p>
        </p:txBody>
      </p:sp>
      <p:pic>
        <p:nvPicPr>
          <p:cNvPr id="14" name="Picture 70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1944216" cy="16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619672" y="3291930"/>
            <a:ext cx="695325" cy="647700"/>
            <a:chOff x="8316416" y="2492896"/>
            <a:chExt cx="695325" cy="647700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8316416" y="2492896"/>
              <a:ext cx="647700" cy="647700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8316416" y="2637358"/>
              <a:ext cx="6953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b="1" dirty="0"/>
                <a:t>Cu</a:t>
              </a:r>
              <a:r>
                <a:rPr lang="da-DK" b="1" baseline="30000" dirty="0"/>
                <a:t>2+</a:t>
              </a:r>
            </a:p>
          </p:txBody>
        </p:sp>
      </p:grpSp>
      <p:sp>
        <p:nvSpPr>
          <p:cNvPr id="28" name="Curved Down Arrow 27"/>
          <p:cNvSpPr/>
          <p:nvPr/>
        </p:nvSpPr>
        <p:spPr bwMode="auto">
          <a:xfrm rot="14130636" flipH="1">
            <a:off x="5447139" y="4163884"/>
            <a:ext cx="770813" cy="432431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55976" y="4149080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 err="1" smtClean="0"/>
              <a:t>toxic</a:t>
            </a:r>
            <a:endParaRPr lang="da-DK" dirty="0" smtClean="0"/>
          </a:p>
        </p:txBody>
      </p:sp>
      <p:pic>
        <p:nvPicPr>
          <p:cNvPr id="30" name="Picture 70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01008"/>
            <a:ext cx="1944216" cy="16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5-Point Star 30"/>
          <p:cNvSpPr/>
          <p:nvPr/>
        </p:nvSpPr>
        <p:spPr bwMode="auto">
          <a:xfrm>
            <a:off x="6372201" y="4084787"/>
            <a:ext cx="630237" cy="53975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4176713">
              <a:spcBef>
                <a:spcPct val="50000"/>
              </a:spcBef>
              <a:defRPr/>
            </a:pPr>
            <a:endParaRPr lang="da-DK"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96136" y="3363938"/>
            <a:ext cx="695325" cy="647700"/>
            <a:chOff x="8316416" y="2492896"/>
            <a:chExt cx="695325" cy="64770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8316416" y="2492896"/>
              <a:ext cx="647700" cy="647700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8316416" y="2637358"/>
              <a:ext cx="6953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b="1" dirty="0"/>
                <a:t>Cu</a:t>
              </a:r>
              <a:r>
                <a:rPr lang="da-DK" b="1" baseline="30000" dirty="0"/>
                <a:t>2+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08104" y="5020122"/>
            <a:ext cx="647700" cy="647700"/>
            <a:chOff x="8316416" y="2492896"/>
            <a:chExt cx="647700" cy="647700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8316416" y="2492896"/>
              <a:ext cx="647700" cy="647700"/>
            </a:xfrm>
            <a:prstGeom prst="ellipse">
              <a:avLst/>
            </a:prstGeom>
            <a:noFill/>
            <a:ln w="57150" algn="ctr">
              <a:solidFill>
                <a:srgbClr val="3333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8426673" y="2637358"/>
              <a:ext cx="4748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b="1" dirty="0" smtClean="0"/>
                <a:t>H</a:t>
              </a:r>
              <a:r>
                <a:rPr lang="da-DK" b="1" baseline="30000" dirty="0" smtClean="0"/>
                <a:t>+</a:t>
              </a:r>
              <a:endParaRPr lang="da-DK" b="1" baseline="30000" dirty="0"/>
            </a:p>
          </p:txBody>
        </p:sp>
      </p:grpSp>
      <p:sp>
        <p:nvSpPr>
          <p:cNvPr id="41" name="Right Arrow 40"/>
          <p:cNvSpPr/>
          <p:nvPr/>
        </p:nvSpPr>
        <p:spPr bwMode="auto">
          <a:xfrm rot="18586646">
            <a:off x="6033400" y="4771470"/>
            <a:ext cx="529725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83968" y="5157192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non-toxic</a:t>
            </a:r>
            <a:endParaRPr lang="da-DK" dirty="0"/>
          </a:p>
        </p:txBody>
      </p:sp>
      <p:sp>
        <p:nvSpPr>
          <p:cNvPr id="25" name="Rectangle 24"/>
          <p:cNvSpPr/>
          <p:nvPr/>
        </p:nvSpPr>
        <p:spPr>
          <a:xfrm>
            <a:off x="539552" y="15567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Free </a:t>
            </a:r>
            <a:r>
              <a:rPr lang="en-US" b="1" dirty="0"/>
              <a:t>ion activity </a:t>
            </a:r>
            <a:r>
              <a:rPr lang="en-US" b="1" dirty="0" smtClean="0"/>
              <a:t>model (</a:t>
            </a:r>
            <a:r>
              <a:rPr lang="en-US" b="1" dirty="0" err="1" smtClean="0"/>
              <a:t>FIAM</a:t>
            </a:r>
            <a:r>
              <a:rPr lang="en-US" b="1" dirty="0" smtClean="0"/>
              <a:t>): </a:t>
            </a:r>
            <a:r>
              <a:rPr lang="en-US" dirty="0"/>
              <a:t>toxic response is proportional to free ion activity in soil pore water</a:t>
            </a:r>
          </a:p>
          <a:p>
            <a:r>
              <a:rPr lang="en-US" b="1" dirty="0" smtClean="0"/>
              <a:t>2. Biotic ligand model (</a:t>
            </a:r>
            <a:r>
              <a:rPr lang="en-US" b="1" dirty="0" err="1" smtClean="0"/>
              <a:t>TBLM</a:t>
            </a:r>
            <a:r>
              <a:rPr lang="en-US" b="1" dirty="0" smtClean="0"/>
              <a:t>): </a:t>
            </a:r>
            <a:r>
              <a:rPr lang="en-US" dirty="0" smtClean="0"/>
              <a:t>toxic response is proportional </a:t>
            </a:r>
            <a:r>
              <a:rPr lang="en-US" dirty="0"/>
              <a:t>to the free ion bound to biotic </a:t>
            </a:r>
            <a:r>
              <a:rPr lang="en-US" dirty="0" smtClean="0"/>
              <a:t>ligand; H+ and base cations alleviate toxicity by competitive binding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04248" y="4437112"/>
            <a:ext cx="13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biotic ligand</a:t>
            </a:r>
          </a:p>
        </p:txBody>
      </p:sp>
    </p:spTree>
    <p:extLst>
      <p:ext uri="{BB962C8B-B14F-4D97-AF65-F5344CB8AC3E}">
        <p14:creationId xmlns:p14="http://schemas.microsoft.com/office/powerpoint/2010/main" val="24037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C) Effect factor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827584" y="155679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Effect factor (</a:t>
            </a:r>
            <a:r>
              <a:rPr lang="en-US" dirty="0" err="1" smtClean="0"/>
              <a:t>EF</a:t>
            </a:r>
            <a:r>
              <a:rPr lang="en-US" dirty="0" smtClean="0"/>
              <a:t>) is </a:t>
            </a:r>
            <a:r>
              <a:rPr lang="en-US" dirty="0"/>
              <a:t>the incremental change in the potentially affected </a:t>
            </a:r>
            <a:r>
              <a:rPr lang="en-US" dirty="0" smtClean="0"/>
              <a:t>fraction (</a:t>
            </a:r>
            <a:r>
              <a:rPr lang="en-US" dirty="0" err="1" smtClean="0"/>
              <a:t>ΔPAF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of biological species in the soil ecosystem due to exposure to the free ion concentration of </a:t>
            </a:r>
            <a:r>
              <a:rPr lang="en-US" dirty="0" smtClean="0"/>
              <a:t>metal</a:t>
            </a:r>
          </a:p>
          <a:p>
            <a:endParaRPr lang="en-US" dirty="0"/>
          </a:p>
          <a:p>
            <a:r>
              <a:rPr lang="en-US" dirty="0" err="1"/>
              <a:t>HC50</a:t>
            </a:r>
            <a:r>
              <a:rPr lang="en-US" dirty="0"/>
              <a:t> (</a:t>
            </a:r>
            <a:r>
              <a:rPr lang="en-US" dirty="0" err="1"/>
              <a:t>kg</a:t>
            </a:r>
            <a:r>
              <a:rPr lang="en-US" baseline="-25000" dirty="0" err="1"/>
              <a:t>free</a:t>
            </a:r>
            <a:r>
              <a:rPr lang="en-US" dirty="0"/>
              <a:t>/</a:t>
            </a:r>
            <a:r>
              <a:rPr lang="en-US" dirty="0" err="1"/>
              <a:t>m</a:t>
            </a:r>
            <a:r>
              <a:rPr lang="en-US" baseline="30000" dirty="0" err="1"/>
              <a:t>3</a:t>
            </a:r>
            <a:r>
              <a:rPr lang="en-US" dirty="0"/>
              <a:t>) is the hazardous free ion concentration affecting 50% of the species, calculated as a geometric mean of free ion </a:t>
            </a:r>
            <a:r>
              <a:rPr lang="en-US" dirty="0" err="1"/>
              <a:t>EC50</a:t>
            </a:r>
            <a:r>
              <a:rPr lang="en-US" dirty="0"/>
              <a:t> values for individual species.</a:t>
            </a:r>
            <a:endParaRPr lang="da-DK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42563"/>
              </p:ext>
            </p:extLst>
          </p:nvPr>
        </p:nvGraphicFramePr>
        <p:xfrm>
          <a:off x="899592" y="3645024"/>
          <a:ext cx="2736305" cy="87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8" name="Ligning" r:id="rId3" imgW="1409400" imgH="444240" progId="Equation.3">
                  <p:embed/>
                </p:oleObj>
              </mc:Choice>
              <mc:Fallback>
                <p:oleObj name="Ligning" r:id="rId3" imgW="140940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45024"/>
                        <a:ext cx="2736305" cy="875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tomato.jpg"/>
          <p:cNvPicPr>
            <a:picLocks noChangeAspect="1"/>
          </p:cNvPicPr>
          <p:nvPr/>
        </p:nvPicPr>
        <p:blipFill>
          <a:blip r:embed="rId5" cstate="print"/>
          <a:srcRect l="6667" r="6667" b="13333"/>
          <a:stretch>
            <a:fillRect/>
          </a:stretch>
        </p:blipFill>
        <p:spPr>
          <a:xfrm>
            <a:off x="2016224" y="5229200"/>
            <a:ext cx="936104" cy="936104"/>
          </a:xfrm>
          <a:prstGeom prst="rect">
            <a:avLst/>
          </a:prstGeom>
        </p:spPr>
      </p:pic>
      <p:pic>
        <p:nvPicPr>
          <p:cNvPr id="22" name="Picture 21" descr="bar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080" y="5301208"/>
            <a:ext cx="1289695" cy="864096"/>
          </a:xfrm>
          <a:prstGeom prst="rect">
            <a:avLst/>
          </a:prstGeom>
        </p:spPr>
      </p:pic>
      <p:pic>
        <p:nvPicPr>
          <p:cNvPr id="23" name="Picture 22" descr="Jun_02_2008_113343_Redwiggler1.jpg"/>
          <p:cNvPicPr>
            <a:picLocks noChangeAspect="1"/>
          </p:cNvPicPr>
          <p:nvPr/>
        </p:nvPicPr>
        <p:blipFill>
          <a:blip r:embed="rId7" cstate="print"/>
          <a:srcRect b="4012"/>
          <a:stretch>
            <a:fillRect/>
          </a:stretch>
        </p:blipFill>
        <p:spPr>
          <a:xfrm>
            <a:off x="3096344" y="5301208"/>
            <a:ext cx="1224136" cy="864096"/>
          </a:xfrm>
          <a:prstGeom prst="rect">
            <a:avLst/>
          </a:prstGeom>
        </p:spPr>
      </p:pic>
      <p:pic>
        <p:nvPicPr>
          <p:cNvPr id="25" name="Picture 24" descr="m1.jpg"/>
          <p:cNvPicPr>
            <a:picLocks noChangeAspect="1"/>
          </p:cNvPicPr>
          <p:nvPr/>
        </p:nvPicPr>
        <p:blipFill>
          <a:blip r:embed="rId8" cstate="print"/>
          <a:srcRect l="27142" b="3656"/>
          <a:stretch>
            <a:fillRect/>
          </a:stretch>
        </p:blipFill>
        <p:spPr>
          <a:xfrm>
            <a:off x="5652120" y="5301208"/>
            <a:ext cx="871278" cy="864096"/>
          </a:xfrm>
          <a:prstGeom prst="rect">
            <a:avLst/>
          </a:prstGeom>
        </p:spPr>
      </p:pic>
      <p:pic>
        <p:nvPicPr>
          <p:cNvPr id="27" name="Picture 26" descr="m2.jpg"/>
          <p:cNvPicPr>
            <a:picLocks noChangeAspect="1"/>
          </p:cNvPicPr>
          <p:nvPr/>
        </p:nvPicPr>
        <p:blipFill>
          <a:blip r:embed="rId9" cstate="print"/>
          <a:srcRect r="7692" b="7692"/>
          <a:stretch>
            <a:fillRect/>
          </a:stretch>
        </p:blipFill>
        <p:spPr>
          <a:xfrm>
            <a:off x="6516216" y="5301208"/>
            <a:ext cx="864096" cy="864096"/>
          </a:xfrm>
          <a:prstGeom prst="rect">
            <a:avLst/>
          </a:prstGeom>
        </p:spPr>
      </p:pic>
      <p:pic>
        <p:nvPicPr>
          <p:cNvPr id="28" name="Picture 27" descr="springtai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3968" y="5301208"/>
            <a:ext cx="1152128" cy="86409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45517"/>
              </p:ext>
            </p:extLst>
          </p:nvPr>
        </p:nvGraphicFramePr>
        <p:xfrm>
          <a:off x="3995936" y="3819450"/>
          <a:ext cx="32035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9" name="Ligning" r:id="rId11" imgW="1650960" imgH="203040" progId="Equation.3">
                  <p:embed/>
                </p:oleObj>
              </mc:Choice>
              <mc:Fallback>
                <p:oleObj name="Ligning" r:id="rId11" imgW="16509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819450"/>
                        <a:ext cx="32035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3568" y="48691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9832" y="48691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invertebrates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48691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microorganisms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62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Exercise</a:t>
            </a:r>
            <a:r>
              <a:rPr lang="nl-NL" dirty="0"/>
              <a:t> </a:t>
            </a:r>
            <a:r>
              <a:rPr lang="nl-NL" dirty="0" smtClean="0"/>
              <a:t>C: calculate EF using terrestrial biotic ligand models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calculate</a:t>
            </a:r>
            <a:r>
              <a:rPr lang="da-DK" dirty="0" smtClean="0"/>
              <a:t> EC50 </a:t>
            </a:r>
            <a:r>
              <a:rPr lang="da-DK" dirty="0" err="1" smtClean="0"/>
              <a:t>values</a:t>
            </a:r>
            <a:r>
              <a:rPr lang="da-DK" dirty="0" smtClean="0"/>
              <a:t> from </a:t>
            </a:r>
            <a:r>
              <a:rPr lang="da-DK" dirty="0" err="1" smtClean="0"/>
              <a:t>soil</a:t>
            </a:r>
            <a:r>
              <a:rPr lang="da-DK" dirty="0" smtClean="0"/>
              <a:t> properties for 6 species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calculate</a:t>
            </a:r>
            <a:r>
              <a:rPr lang="da-DK" dirty="0" smtClean="0"/>
              <a:t> </a:t>
            </a:r>
            <a:r>
              <a:rPr lang="da-DK" dirty="0" err="1" smtClean="0"/>
              <a:t>geometric</a:t>
            </a:r>
            <a:r>
              <a:rPr lang="da-DK" dirty="0" smtClean="0"/>
              <a:t> </a:t>
            </a:r>
            <a:r>
              <a:rPr lang="da-DK" dirty="0" err="1" smtClean="0"/>
              <a:t>mean</a:t>
            </a:r>
            <a:r>
              <a:rPr lang="da-DK" dirty="0" smtClean="0"/>
              <a:t> of EC50 </a:t>
            </a:r>
            <a:r>
              <a:rPr lang="da-DK" dirty="0" err="1" smtClean="0"/>
              <a:t>values</a:t>
            </a:r>
            <a:r>
              <a:rPr lang="da-DK" dirty="0" smtClean="0"/>
              <a:t>, and </a:t>
            </a:r>
            <a:r>
              <a:rPr lang="da-DK" dirty="0" err="1" smtClean="0"/>
              <a:t>thereafter</a:t>
            </a:r>
            <a:r>
              <a:rPr lang="da-DK" dirty="0" smtClean="0"/>
              <a:t> the EF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assume</a:t>
            </a:r>
            <a:r>
              <a:rPr lang="da-DK" dirty="0" smtClean="0"/>
              <a:t> {Mg</a:t>
            </a:r>
            <a:r>
              <a:rPr lang="da-DK" baseline="30000" dirty="0" smtClean="0"/>
              <a:t>2+</a:t>
            </a:r>
            <a:r>
              <a:rPr lang="da-DK" dirty="0" smtClean="0"/>
              <a:t>} = 0.0038 mol/l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53089"/>
              </p:ext>
            </p:extLst>
          </p:nvPr>
        </p:nvGraphicFramePr>
        <p:xfrm>
          <a:off x="917575" y="2716213"/>
          <a:ext cx="38782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4" name="Ligning" r:id="rId3" imgW="2743200" imgH="431640" progId="Equation.3">
                  <p:embed/>
                </p:oleObj>
              </mc:Choice>
              <mc:Fallback>
                <p:oleObj name="Ligning" r:id="rId3" imgW="274320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2716213"/>
                        <a:ext cx="3878263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75267"/>
              </p:ext>
            </p:extLst>
          </p:nvPr>
        </p:nvGraphicFramePr>
        <p:xfrm>
          <a:off x="683568" y="3573016"/>
          <a:ext cx="7920881" cy="26065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2556"/>
                <a:gridCol w="1709519"/>
                <a:gridCol w="1762083"/>
                <a:gridCol w="569301"/>
                <a:gridCol w="569301"/>
                <a:gridCol w="569301"/>
                <a:gridCol w="570109"/>
                <a:gridCol w="569301"/>
                <a:gridCol w="569301"/>
                <a:gridCol w="570109"/>
              </a:tblGrid>
              <a:tr h="21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TBLM parameters, log</a:t>
                      </a:r>
                      <a:r>
                        <a:rPr lang="en-US" sz="1200" baseline="-25000">
                          <a:effectLst/>
                        </a:rPr>
                        <a:t>10</a:t>
                      </a:r>
                      <a:r>
                        <a:rPr lang="en-US" sz="1200">
                          <a:effectLst/>
                        </a:rPr>
                        <a:t>(K</a:t>
                      </a:r>
                      <a:r>
                        <a:rPr lang="en-US" sz="1200" baseline="-25000">
                          <a:effectLst/>
                        </a:rPr>
                        <a:t>XBL</a:t>
                      </a:r>
                      <a:r>
                        <a:rPr lang="en-US" sz="1200">
                          <a:effectLst/>
                        </a:rPr>
                        <a:t>) (X-cation; BL-biotic ligand)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Metal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Organism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Toxic endpoint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r>
                        <a:rPr lang="en-US" sz="1100" baseline="-25000">
                          <a:effectLst/>
                        </a:rPr>
                        <a:t>50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β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{Me}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{H</a:t>
                      </a:r>
                      <a:r>
                        <a:rPr lang="en-US" sz="1100" baseline="30000">
                          <a:effectLst/>
                        </a:rPr>
                        <a:t>+</a:t>
                      </a:r>
                      <a:r>
                        <a:rPr lang="en-US" sz="1100">
                          <a:effectLst/>
                        </a:rPr>
                        <a:t>}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{Ca</a:t>
                      </a:r>
                      <a:r>
                        <a:rPr lang="en-US" sz="1100" baseline="30000">
                          <a:effectLst/>
                        </a:rPr>
                        <a:t>2+</a:t>
                      </a:r>
                      <a:r>
                        <a:rPr lang="en-US" sz="1100">
                          <a:effectLst/>
                        </a:rPr>
                        <a:t>}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{Mg</a:t>
                      </a:r>
                      <a:r>
                        <a:rPr lang="en-US" sz="1100" baseline="30000">
                          <a:effectLst/>
                        </a:rPr>
                        <a:t>2+</a:t>
                      </a:r>
                      <a:r>
                        <a:rPr lang="en-US" sz="1100">
                          <a:effectLst/>
                        </a:rPr>
                        <a:t>}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 Na</a:t>
                      </a:r>
                      <a:r>
                        <a:rPr lang="en-US" sz="1100" baseline="30000">
                          <a:effectLst/>
                        </a:rPr>
                        <a:t>+</a:t>
                      </a:r>
                      <a:r>
                        <a:rPr lang="en-US" sz="1100">
                          <a:effectLst/>
                        </a:rPr>
                        <a:t>}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barley (Hordeum vulgare cv. Regina)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BRE: root elongation, 4-d EC50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0.96 (0.11)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7.41 (0.23)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6.48 (0.26)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tomato (Lycopersicon esculentum cv. Moneymaker)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TSY</a:t>
                      </a:r>
                      <a:r>
                        <a:rPr lang="en-US" sz="1100" dirty="0">
                          <a:effectLst/>
                        </a:rPr>
                        <a:t>: shoot yield, 21-d </a:t>
                      </a:r>
                      <a:r>
                        <a:rPr lang="en-US" sz="1100" dirty="0" err="1">
                          <a:effectLst/>
                        </a:rPr>
                        <a:t>EC50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1.11 (0.16)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5.65 (0.10)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4.38 (0.21)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redworm (Eisenia fetida)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FJP</a:t>
                      </a:r>
                      <a:r>
                        <a:rPr lang="en-US" sz="1100" dirty="0">
                          <a:effectLst/>
                        </a:rPr>
                        <a:t>: juvenile production,  4-w </a:t>
                      </a:r>
                      <a:r>
                        <a:rPr lang="en-US" sz="1100" dirty="0" err="1">
                          <a:effectLst/>
                        </a:rPr>
                        <a:t>EC50</a:t>
                      </a:r>
                      <a:r>
                        <a:rPr lang="en-US" sz="1100" dirty="0">
                          <a:effectLst/>
                        </a:rPr>
                        <a:t> chronic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0.70 (0.08)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4.62 (0.12)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2.97 (0.62)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springtail (Folsomia candida)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ECP</a:t>
                      </a:r>
                      <a:r>
                        <a:rPr lang="en-US" sz="1100" dirty="0">
                          <a:effectLst/>
                        </a:rPr>
                        <a:t>: cocoon production, 4-w </a:t>
                      </a:r>
                      <a:r>
                        <a:rPr lang="en-US" sz="1100" dirty="0" err="1">
                          <a:effectLst/>
                        </a:rPr>
                        <a:t>EC50</a:t>
                      </a:r>
                      <a:r>
                        <a:rPr lang="en-US" sz="1100" dirty="0">
                          <a:effectLst/>
                        </a:rPr>
                        <a:t> chronic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0.05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1.14 (0.15)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6.50 (0.25)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5.9 (0.29)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soil microbes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GIR: glucose induced respiration, 7-d EC50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0.58 (0.07)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6.69 (0.10)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7.5 1)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soil microbes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PNR: potential nitrification rate, 7-d EC50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0.78 (0.13)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4.93 (0.48)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4.45 (0.58)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1.64 (5.80)</a:t>
                      </a:r>
                      <a:endParaRPr lang="da-DK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da-D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76056" y="2780928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Units: </a:t>
            </a:r>
            <a:r>
              <a:rPr lang="en-US" sz="1600" dirty="0"/>
              <a:t>[</a:t>
            </a:r>
            <a:r>
              <a:rPr lang="en-US" sz="1600" dirty="0" err="1" smtClean="0"/>
              <a:t>mol</a:t>
            </a:r>
            <a:r>
              <a:rPr lang="en-US" sz="1600" dirty="0" smtClean="0"/>
              <a:t>/L] for </a:t>
            </a:r>
            <a:r>
              <a:rPr lang="da-DK" sz="1600" dirty="0" smtClean="0"/>
              <a:t>{Mg</a:t>
            </a:r>
            <a:r>
              <a:rPr lang="da-DK" sz="1600" baseline="30000" dirty="0" smtClean="0"/>
              <a:t>2+</a:t>
            </a:r>
            <a:r>
              <a:rPr lang="da-DK" sz="1600" dirty="0" smtClean="0"/>
              <a:t>} and {</a:t>
            </a:r>
            <a:r>
              <a:rPr lang="da-DK" sz="1600" dirty="0" err="1" smtClean="0"/>
              <a:t>Cu</a:t>
            </a:r>
            <a:r>
              <a:rPr lang="da-DK" sz="1600" baseline="30000" dirty="0" err="1" smtClean="0"/>
              <a:t>2</a:t>
            </a:r>
            <a:r>
              <a:rPr lang="da-DK" sz="1600" baseline="30000" dirty="0" smtClean="0"/>
              <a:t>+</a:t>
            </a:r>
            <a:r>
              <a:rPr lang="da-DK" sz="1600" dirty="0" smtClean="0"/>
              <a:t>}</a:t>
            </a:r>
            <a:r>
              <a:rPr lang="da-DK" sz="1600" baseline="-25000" dirty="0" smtClean="0"/>
              <a:t>EC50</a:t>
            </a:r>
            <a:r>
              <a:rPr lang="da-DK" sz="1600" dirty="0" smtClean="0"/>
              <a:t> 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1073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Solution: </a:t>
            </a:r>
            <a:endParaRPr lang="nl-NL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06326"/>
              </p:ext>
            </p:extLst>
          </p:nvPr>
        </p:nvGraphicFramePr>
        <p:xfrm>
          <a:off x="827584" y="2564904"/>
          <a:ext cx="6869565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5"/>
                <a:gridCol w="763285"/>
                <a:gridCol w="763285"/>
                <a:gridCol w="662473"/>
                <a:gridCol w="720080"/>
                <a:gridCol w="648072"/>
                <a:gridCol w="936104"/>
                <a:gridCol w="936104"/>
                <a:gridCol w="67687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soil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pH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OC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CLAY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K</a:t>
                      </a:r>
                      <a:r>
                        <a:rPr lang="da-DK" sz="1600" baseline="-25000" dirty="0" smtClean="0"/>
                        <a:t>d</a:t>
                      </a:r>
                    </a:p>
                    <a:p>
                      <a:pPr algn="l"/>
                      <a:r>
                        <a:rPr lang="da-DK" sz="1600" dirty="0" smtClean="0"/>
                        <a:t>(L/kg)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FF</a:t>
                      </a:r>
                    </a:p>
                    <a:p>
                      <a:pPr algn="l"/>
                      <a:r>
                        <a:rPr lang="da-DK" sz="1600" dirty="0" smtClean="0"/>
                        <a:t>(</a:t>
                      </a:r>
                      <a:r>
                        <a:rPr lang="da-DK" sz="1600" dirty="0" err="1" smtClean="0"/>
                        <a:t>day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ACF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(kg</a:t>
                      </a:r>
                      <a:r>
                        <a:rPr lang="da-DK" sz="1600" baseline="-25000" dirty="0" smtClean="0"/>
                        <a:t>reactive</a:t>
                      </a:r>
                      <a:r>
                        <a:rPr lang="da-DK" sz="1600" dirty="0" smtClean="0"/>
                        <a:t>/kg</a:t>
                      </a:r>
                      <a:r>
                        <a:rPr lang="da-DK" sz="1600" baseline="-25000" dirty="0" smtClean="0"/>
                        <a:t>total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BF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(kg</a:t>
                      </a:r>
                      <a:r>
                        <a:rPr lang="da-DK" sz="1600" baseline="-25000" dirty="0" smtClean="0"/>
                        <a:t>free</a:t>
                      </a:r>
                      <a:r>
                        <a:rPr lang="da-DK" sz="1600" dirty="0" smtClean="0"/>
                        <a:t>/ kg</a:t>
                      </a:r>
                      <a:r>
                        <a:rPr lang="da-DK" sz="1600" baseline="-25000" dirty="0" smtClean="0"/>
                        <a:t>reactive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EF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(m</a:t>
                      </a:r>
                      <a:r>
                        <a:rPr lang="da-DK" sz="1600" baseline="30000" dirty="0" smtClean="0"/>
                        <a:t>3</a:t>
                      </a:r>
                      <a:r>
                        <a:rPr lang="da-DK" sz="1600" dirty="0" smtClean="0"/>
                        <a:t>/ kg</a:t>
                      </a:r>
                      <a:r>
                        <a:rPr lang="da-DK" sz="1600" baseline="-25000" dirty="0" smtClean="0"/>
                        <a:t>free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2.3E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121942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9.3E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28319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Comparative toxicity potentials</a:t>
            </a:r>
            <a:endParaRPr lang="nl-NL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7527"/>
              </p:ext>
            </p:extLst>
          </p:nvPr>
        </p:nvGraphicFramePr>
        <p:xfrm>
          <a:off x="971600" y="1556792"/>
          <a:ext cx="6157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9" name="Ligning" r:id="rId3" imgW="1638000" imgH="177480" progId="Equation.3">
                  <p:embed/>
                </p:oleObj>
              </mc:Choice>
              <mc:Fallback>
                <p:oleObj name="Ligning" r:id="rId3" imgW="1638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556792"/>
                        <a:ext cx="6157913" cy="576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85275"/>
              </p:ext>
            </p:extLst>
          </p:nvPr>
        </p:nvGraphicFramePr>
        <p:xfrm>
          <a:off x="467544" y="2564904"/>
          <a:ext cx="8352926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504056"/>
                <a:gridCol w="576064"/>
                <a:gridCol w="720080"/>
                <a:gridCol w="792088"/>
                <a:gridCol w="792088"/>
                <a:gridCol w="936104"/>
                <a:gridCol w="1008112"/>
                <a:gridCol w="1080120"/>
                <a:gridCol w="136815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soil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pH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OC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CLAY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(%)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K</a:t>
                      </a:r>
                      <a:r>
                        <a:rPr lang="da-DK" sz="1600" baseline="-25000" dirty="0" smtClean="0"/>
                        <a:t>d</a:t>
                      </a:r>
                    </a:p>
                    <a:p>
                      <a:pPr algn="l"/>
                      <a:r>
                        <a:rPr lang="da-DK" sz="1600" dirty="0" smtClean="0"/>
                        <a:t>(L/kg)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FF</a:t>
                      </a:r>
                    </a:p>
                    <a:p>
                      <a:pPr algn="l"/>
                      <a:r>
                        <a:rPr lang="da-DK" sz="1600" dirty="0" smtClean="0"/>
                        <a:t>(</a:t>
                      </a:r>
                      <a:r>
                        <a:rPr lang="da-DK" sz="1600" dirty="0" err="1" smtClean="0"/>
                        <a:t>day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ACF</a:t>
                      </a:r>
                      <a:endParaRPr lang="da-DK" sz="1600" dirty="0" smtClean="0"/>
                    </a:p>
                    <a:p>
                      <a:pPr algn="l"/>
                      <a:r>
                        <a:rPr lang="da-DK" sz="1600" dirty="0" smtClean="0"/>
                        <a:t>(kg</a:t>
                      </a:r>
                      <a:r>
                        <a:rPr lang="da-DK" sz="1600" baseline="-25000" dirty="0" smtClean="0"/>
                        <a:t>reactive</a:t>
                      </a:r>
                      <a:r>
                        <a:rPr lang="da-DK" sz="1600" dirty="0" smtClean="0"/>
                        <a:t>/kg</a:t>
                      </a:r>
                      <a:r>
                        <a:rPr lang="da-DK" sz="1600" baseline="-25000" dirty="0" smtClean="0"/>
                        <a:t>total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BF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(kg</a:t>
                      </a:r>
                      <a:r>
                        <a:rPr lang="da-DK" sz="1600" baseline="-25000" dirty="0" smtClean="0"/>
                        <a:t>free</a:t>
                      </a:r>
                      <a:r>
                        <a:rPr lang="da-DK" sz="1600" dirty="0" smtClean="0"/>
                        <a:t>/ kg</a:t>
                      </a:r>
                      <a:r>
                        <a:rPr lang="da-DK" sz="1600" baseline="-25000" dirty="0" smtClean="0"/>
                        <a:t>reactive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EF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(m</a:t>
                      </a:r>
                      <a:r>
                        <a:rPr lang="da-DK" sz="1600" baseline="30000" dirty="0" smtClean="0"/>
                        <a:t>3</a:t>
                      </a:r>
                      <a:r>
                        <a:rPr lang="da-DK" sz="1600" dirty="0" smtClean="0"/>
                        <a:t>/kg</a:t>
                      </a:r>
                      <a:r>
                        <a:rPr lang="da-DK" sz="1600" baseline="-25000" dirty="0" smtClean="0"/>
                        <a:t>free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dirty="0" err="1" smtClean="0"/>
                        <a:t>CTP</a:t>
                      </a:r>
                      <a:endParaRPr lang="da-DK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(m</a:t>
                      </a:r>
                      <a:r>
                        <a:rPr lang="da-DK" sz="1600" baseline="30000" dirty="0" smtClean="0"/>
                        <a:t>3</a:t>
                      </a:r>
                      <a:r>
                        <a:rPr lang="da-DK" sz="1600" dirty="0" smtClean="0"/>
                        <a:t>/</a:t>
                      </a:r>
                      <a:r>
                        <a:rPr lang="da-DK" sz="1600" dirty="0" err="1" smtClean="0"/>
                        <a:t>kg</a:t>
                      </a:r>
                      <a:r>
                        <a:rPr lang="da-DK" sz="1800" baseline="-25000" dirty="0" err="1" smtClean="0"/>
                        <a:t>emitted</a:t>
                      </a:r>
                      <a:r>
                        <a:rPr lang="da-DK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da-DK" sz="1600" dirty="0" err="1" smtClean="0"/>
                        <a:t>day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2.3E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2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83736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3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83870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4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4.6E-08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121942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a-DK" sz="1600" dirty="0" smtClean="0"/>
                        <a:t>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9.3E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D) </a:t>
            </a:r>
            <a:r>
              <a:rPr lang="nl-NL" dirty="0"/>
              <a:t>Case study: calculate weighted CTP for Cu emitted from a power plant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560" y="170080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Metal </a:t>
            </a:r>
            <a:r>
              <a:rPr lang="da-DK" dirty="0" err="1" smtClean="0"/>
              <a:t>deposition</a:t>
            </a:r>
            <a:r>
              <a:rPr lang="da-DK" dirty="0" smtClean="0"/>
              <a:t> </a:t>
            </a:r>
            <a:r>
              <a:rPr lang="da-DK" dirty="0" err="1" smtClean="0"/>
              <a:t>ocurrs</a:t>
            </a:r>
            <a:r>
              <a:rPr lang="da-DK" dirty="0" smtClean="0"/>
              <a:t> </a:t>
            </a:r>
            <a:r>
              <a:rPr lang="da-DK" dirty="0" err="1" smtClean="0"/>
              <a:t>mainly</a:t>
            </a:r>
            <a:r>
              <a:rPr lang="da-DK" dirty="0" smtClean="0"/>
              <a:t> </a:t>
            </a:r>
            <a:r>
              <a:rPr lang="da-DK" dirty="0" err="1" smtClean="0"/>
              <a:t>within</a:t>
            </a:r>
            <a:r>
              <a:rPr lang="da-DK" dirty="0" smtClean="0"/>
              <a:t> 200 km from the source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Weighting</a:t>
            </a:r>
            <a:r>
              <a:rPr lang="da-DK" dirty="0" smtClean="0"/>
              <a:t> of </a:t>
            </a:r>
            <a:r>
              <a:rPr lang="da-DK" dirty="0" err="1" smtClean="0"/>
              <a:t>CTP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on </a:t>
            </a:r>
            <a:r>
              <a:rPr lang="da-DK" dirty="0" err="1" smtClean="0"/>
              <a:t>deposition</a:t>
            </a:r>
            <a:r>
              <a:rPr lang="da-DK" dirty="0" smtClean="0"/>
              <a:t> load and relative </a:t>
            </a:r>
            <a:r>
              <a:rPr lang="da-DK" dirty="0" err="1" smtClean="0"/>
              <a:t>ocurrence</a:t>
            </a:r>
            <a:r>
              <a:rPr lang="da-DK" dirty="0" smtClean="0"/>
              <a:t> of </a:t>
            </a:r>
            <a:r>
              <a:rPr lang="da-DK" dirty="0" err="1" smtClean="0"/>
              <a:t>soils</a:t>
            </a:r>
            <a:r>
              <a:rPr lang="da-DK" dirty="0" smtClean="0"/>
              <a:t> is </a:t>
            </a:r>
            <a:r>
              <a:rPr lang="da-DK" dirty="0" err="1" smtClean="0"/>
              <a:t>necessary</a:t>
            </a:r>
            <a:r>
              <a:rPr lang="da-DK" dirty="0" smtClean="0"/>
              <a:t> 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699792" y="2996952"/>
            <a:ext cx="1605248" cy="2361858"/>
            <a:chOff x="2431150" y="1275443"/>
            <a:chExt cx="3210495" cy="472371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5313" t="40333" r="1771" b="20333"/>
            <a:stretch>
              <a:fillRect/>
            </a:stretch>
          </p:blipFill>
          <p:spPr bwMode="auto">
            <a:xfrm>
              <a:off x="2431150" y="3601357"/>
              <a:ext cx="3210495" cy="239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72917" t="48834" r="9271" b="30166"/>
            <a:stretch>
              <a:fillRect/>
            </a:stretch>
          </p:blipFill>
          <p:spPr bwMode="auto">
            <a:xfrm>
              <a:off x="3153236" y="2169886"/>
              <a:ext cx="1737311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67083" t="55833" r="25000" b="34667"/>
            <a:stretch>
              <a:fillRect/>
            </a:stretch>
          </p:blipFill>
          <p:spPr bwMode="auto">
            <a:xfrm>
              <a:off x="3501578" y="1275443"/>
              <a:ext cx="9652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28"/>
          <p:cNvSpPr/>
          <p:nvPr/>
        </p:nvSpPr>
        <p:spPr>
          <a:xfrm>
            <a:off x="2773650" y="2998796"/>
            <a:ext cx="383120" cy="32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4" name="Group 33"/>
          <p:cNvGrpSpPr/>
          <p:nvPr/>
        </p:nvGrpSpPr>
        <p:grpSpPr>
          <a:xfrm>
            <a:off x="510798" y="2996952"/>
            <a:ext cx="2044978" cy="1368152"/>
            <a:chOff x="2123728" y="2708920"/>
            <a:chExt cx="4493250" cy="2808312"/>
          </a:xfrm>
        </p:grpSpPr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123728" y="2708920"/>
              <a:ext cx="4493250" cy="2808312"/>
              <a:chOff x="0" y="882447"/>
              <a:chExt cx="4171270" cy="2857034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6075" t="44887" r="6978" b="25582"/>
              <a:stretch>
                <a:fillRect/>
              </a:stretch>
            </p:blipFill>
            <p:spPr bwMode="auto">
              <a:xfrm>
                <a:off x="0" y="882447"/>
                <a:ext cx="4171270" cy="2857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Oval 37"/>
              <p:cNvSpPr/>
              <p:nvPr/>
            </p:nvSpPr>
            <p:spPr bwMode="auto">
              <a:xfrm>
                <a:off x="1390617" y="1649518"/>
                <a:ext cx="1350151" cy="1035115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1660648" y="1829538"/>
                <a:ext cx="810090" cy="675075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1930678" y="2054564"/>
                <a:ext cx="315035" cy="22502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275856" y="3284984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H="1">
            <a:off x="1763688" y="4797152"/>
            <a:ext cx="115212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43808" y="5157192"/>
            <a:ext cx="1440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63888" y="5085184"/>
            <a:ext cx="36004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067944" y="4509120"/>
            <a:ext cx="144016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923928" y="4941168"/>
            <a:ext cx="93610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93304" y="5805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67744" y="5805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91880" y="5805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99992" y="5805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64088" y="58052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61851"/>
              </p:ext>
            </p:extLst>
          </p:nvPr>
        </p:nvGraphicFramePr>
        <p:xfrm>
          <a:off x="5292080" y="3068960"/>
          <a:ext cx="3168352" cy="198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720080"/>
                <a:gridCol w="864096"/>
                <a:gridCol w="936104"/>
              </a:tblGrid>
              <a:tr h="346308">
                <a:tc>
                  <a:txBody>
                    <a:bodyPr/>
                    <a:lstStyle/>
                    <a:p>
                      <a:pPr algn="l"/>
                      <a:endParaRPr lang="da-DK" sz="1200" dirty="0" smtClean="0"/>
                    </a:p>
                    <a:p>
                      <a:pPr algn="l"/>
                      <a:r>
                        <a:rPr lang="da-DK" sz="1200" dirty="0" err="1" smtClean="0"/>
                        <a:t>soil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a</a:t>
                      </a:r>
                      <a:r>
                        <a:rPr lang="da-DK" sz="1200" baseline="-25000" dirty="0" smtClean="0"/>
                        <a:t>1</a:t>
                      </a:r>
                    </a:p>
                    <a:p>
                      <a:pPr algn="l"/>
                      <a:r>
                        <a:rPr lang="da-DK" sz="1200" dirty="0" smtClean="0"/>
                        <a:t>0-1</a:t>
                      </a:r>
                      <a:r>
                        <a:rPr lang="da-DK" sz="1200" baseline="0" dirty="0" smtClean="0"/>
                        <a:t>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err="1" smtClean="0"/>
                        <a:t>a</a:t>
                      </a:r>
                      <a:r>
                        <a:rPr lang="da-DK" sz="1200" baseline="-25000" dirty="0" err="1" smtClean="0"/>
                        <a:t>2</a:t>
                      </a:r>
                      <a:endParaRPr lang="da-DK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1-100 km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err="1" smtClean="0"/>
                        <a:t>a</a:t>
                      </a:r>
                      <a:r>
                        <a:rPr lang="da-DK" sz="1200" baseline="-25000" dirty="0" err="1" smtClean="0"/>
                        <a:t>3</a:t>
                      </a:r>
                      <a:endParaRPr lang="da-DK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 smtClean="0"/>
                        <a:t>100-200 km</a:t>
                      </a:r>
                      <a:endParaRPr lang="da-DK" sz="1200" dirty="0"/>
                    </a:p>
                  </a:txBody>
                  <a:tcPr/>
                </a:tc>
              </a:tr>
              <a:tr h="293947">
                <a:tc>
                  <a:txBody>
                    <a:bodyPr/>
                    <a:lstStyle/>
                    <a:p>
                      <a:pPr algn="l"/>
                      <a:r>
                        <a:rPr lang="da-DK" sz="1200" dirty="0" err="1" smtClean="0"/>
                        <a:t>soil</a:t>
                      </a:r>
                      <a:r>
                        <a:rPr lang="da-DK" sz="1200" dirty="0" smtClean="0"/>
                        <a:t> 1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25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58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35</a:t>
                      </a:r>
                      <a:endParaRPr lang="da-DK" sz="1200" dirty="0"/>
                    </a:p>
                  </a:txBody>
                  <a:tcPr/>
                </a:tc>
              </a:tr>
              <a:tr h="293947">
                <a:tc>
                  <a:txBody>
                    <a:bodyPr/>
                    <a:lstStyle/>
                    <a:p>
                      <a:pPr algn="l"/>
                      <a:r>
                        <a:rPr lang="da-DK" sz="1200" dirty="0" err="1" smtClean="0"/>
                        <a:t>Soil</a:t>
                      </a:r>
                      <a:r>
                        <a:rPr lang="da-DK" sz="1200" dirty="0" smtClean="0"/>
                        <a:t> 2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75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37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30</a:t>
                      </a:r>
                      <a:endParaRPr lang="da-DK" sz="1200" dirty="0"/>
                    </a:p>
                  </a:txBody>
                  <a:tcPr/>
                </a:tc>
              </a:tr>
              <a:tr h="293947">
                <a:tc>
                  <a:txBody>
                    <a:bodyPr/>
                    <a:lstStyle/>
                    <a:p>
                      <a:pPr algn="l"/>
                      <a:r>
                        <a:rPr lang="da-DK" sz="1200" dirty="0" err="1" smtClean="0"/>
                        <a:t>Soil</a:t>
                      </a:r>
                      <a:r>
                        <a:rPr lang="da-DK" sz="1200" dirty="0" smtClean="0"/>
                        <a:t> 3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0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0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10</a:t>
                      </a:r>
                      <a:endParaRPr lang="da-DK" sz="1200" dirty="0"/>
                    </a:p>
                  </a:txBody>
                  <a:tcPr/>
                </a:tc>
              </a:tr>
              <a:tr h="356027">
                <a:tc>
                  <a:txBody>
                    <a:bodyPr/>
                    <a:lstStyle/>
                    <a:p>
                      <a:pPr algn="l"/>
                      <a:r>
                        <a:rPr lang="da-DK" sz="1200" dirty="0" err="1" smtClean="0"/>
                        <a:t>Soil</a:t>
                      </a:r>
                      <a:r>
                        <a:rPr lang="da-DK" sz="1200" dirty="0" smtClean="0"/>
                        <a:t> 4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0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0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12</a:t>
                      </a:r>
                      <a:endParaRPr lang="da-DK" sz="1200" dirty="0"/>
                    </a:p>
                  </a:txBody>
                  <a:tcPr/>
                </a:tc>
              </a:tr>
              <a:tr h="293947">
                <a:tc>
                  <a:txBody>
                    <a:bodyPr/>
                    <a:lstStyle/>
                    <a:p>
                      <a:pPr algn="l"/>
                      <a:r>
                        <a:rPr lang="da-DK" sz="1200" dirty="0" err="1" smtClean="0"/>
                        <a:t>Soil</a:t>
                      </a:r>
                      <a:r>
                        <a:rPr lang="da-DK" sz="1200" dirty="0" smtClean="0"/>
                        <a:t> 5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5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5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200" dirty="0" smtClean="0"/>
                        <a:t>3</a:t>
                      </a:r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>
            <a:off x="5148064" y="2636912"/>
            <a:ext cx="353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% </a:t>
            </a:r>
            <a:r>
              <a:rPr lang="da-DK" dirty="0" err="1" smtClean="0"/>
              <a:t>ocurrence</a:t>
            </a:r>
            <a:r>
              <a:rPr lang="da-DK" dirty="0" smtClean="0"/>
              <a:t> </a:t>
            </a:r>
            <a:r>
              <a:rPr lang="da-DK" dirty="0"/>
              <a:t>of </a:t>
            </a:r>
            <a:r>
              <a:rPr lang="da-DK" dirty="0" err="1" smtClean="0"/>
              <a:t>soil</a:t>
            </a:r>
            <a:r>
              <a:rPr lang="da-DK" dirty="0" smtClean="0"/>
              <a:t> i in </a:t>
            </a:r>
            <a:r>
              <a:rPr lang="da-DK" dirty="0" err="1" smtClean="0"/>
              <a:t>area</a:t>
            </a:r>
            <a:r>
              <a:rPr lang="da-DK" dirty="0" smtClean="0"/>
              <a:t> a (w</a:t>
            </a:r>
            <a:r>
              <a:rPr lang="da-DK" baseline="-25000" dirty="0" smtClean="0"/>
              <a:t>si,ai</a:t>
            </a:r>
            <a:r>
              <a:rPr lang="da-DK" dirty="0" smtClean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3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D) Case study: calculate weighted CTP for Cu emitted from a power plant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64157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err="1" smtClean="0"/>
              <a:t>assume</a:t>
            </a:r>
            <a:r>
              <a:rPr lang="da-DK" dirty="0" smtClean="0"/>
              <a:t> </a:t>
            </a:r>
            <a:r>
              <a:rPr lang="da-DK" dirty="0" err="1" smtClean="0"/>
              <a:t>deposition</a:t>
            </a:r>
            <a:r>
              <a:rPr lang="da-DK" dirty="0" smtClean="0"/>
              <a:t> load as in </a:t>
            </a:r>
            <a:r>
              <a:rPr lang="da-DK" dirty="0" err="1" smtClean="0"/>
              <a:t>table</a:t>
            </a:r>
            <a:r>
              <a:rPr lang="da-DK" dirty="0" smtClean="0"/>
              <a:t> </a:t>
            </a:r>
            <a:r>
              <a:rPr lang="da-DK" dirty="0" err="1" smtClean="0"/>
              <a:t>below</a:t>
            </a:r>
            <a:endParaRPr lang="da-DK" dirty="0"/>
          </a:p>
          <a:p>
            <a:pPr marL="285750" indent="-285750">
              <a:buFont typeface="Arial" pitchFamily="34" charset="0"/>
              <a:buChar char="•"/>
            </a:pPr>
            <a:endParaRPr lang="da-D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009"/>
              </p:ext>
            </p:extLst>
          </p:nvPr>
        </p:nvGraphicFramePr>
        <p:xfrm>
          <a:off x="4860032" y="2708920"/>
          <a:ext cx="2664296" cy="201622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6143"/>
                <a:gridCol w="1368153"/>
              </a:tblGrid>
              <a:tr h="689796">
                <a:tc>
                  <a:txBody>
                    <a:bodyPr/>
                    <a:lstStyle/>
                    <a:p>
                      <a:r>
                        <a:rPr lang="da-DK" sz="1400" dirty="0" err="1" smtClean="0"/>
                        <a:t>area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%  total </a:t>
                      </a:r>
                      <a:r>
                        <a:rPr lang="da-DK" sz="1400" dirty="0" err="1" smtClean="0"/>
                        <a:t>mass</a:t>
                      </a:r>
                      <a:r>
                        <a:rPr lang="da-DK" sz="1400" dirty="0" smtClean="0"/>
                        <a:t> </a:t>
                      </a:r>
                      <a:r>
                        <a:rPr lang="da-DK" sz="1400" dirty="0" err="1" smtClean="0"/>
                        <a:t>deposit</a:t>
                      </a:r>
                      <a:r>
                        <a:rPr lang="da-DK" sz="1400" baseline="0" dirty="0" err="1" smtClean="0"/>
                        <a:t>ed</a:t>
                      </a:r>
                      <a:endParaRPr lang="da-DK" sz="1400" dirty="0"/>
                    </a:p>
                  </a:txBody>
                  <a:tcPr/>
                </a:tc>
              </a:tr>
              <a:tr h="442143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0-1 km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13</a:t>
                      </a:r>
                      <a:endParaRPr lang="da-DK" sz="1400" dirty="0"/>
                    </a:p>
                  </a:txBody>
                  <a:tcPr/>
                </a:tc>
              </a:tr>
              <a:tr h="442143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1-100 km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83</a:t>
                      </a:r>
                      <a:endParaRPr lang="da-DK" sz="1400" dirty="0"/>
                    </a:p>
                  </a:txBody>
                  <a:tcPr/>
                </a:tc>
              </a:tr>
              <a:tr h="442143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100-200 km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259632" y="2852936"/>
            <a:ext cx="2333010" cy="1656184"/>
            <a:chOff x="2123728" y="2708920"/>
            <a:chExt cx="4493250" cy="2808312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2123728" y="2708920"/>
              <a:ext cx="4493250" cy="2808312"/>
              <a:chOff x="0" y="882447"/>
              <a:chExt cx="4171270" cy="2857034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075" t="44887" r="6978" b="25582"/>
              <a:stretch>
                <a:fillRect/>
              </a:stretch>
            </p:blipFill>
            <p:spPr bwMode="auto">
              <a:xfrm>
                <a:off x="0" y="882447"/>
                <a:ext cx="4171270" cy="2857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17"/>
              <p:cNvSpPr/>
              <p:nvPr/>
            </p:nvSpPr>
            <p:spPr bwMode="auto">
              <a:xfrm>
                <a:off x="1390617" y="1649518"/>
                <a:ext cx="1350151" cy="1035115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1660648" y="1829538"/>
                <a:ext cx="810090" cy="675075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1930678" y="2054564"/>
                <a:ext cx="315035" cy="22502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275856" y="3284984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72000" y="2276872"/>
            <a:ext cx="328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% </a:t>
            </a:r>
            <a:r>
              <a:rPr lang="da-DK" dirty="0" err="1" smtClean="0"/>
              <a:t>mass</a:t>
            </a:r>
            <a:r>
              <a:rPr lang="da-DK" dirty="0" smtClean="0"/>
              <a:t> </a:t>
            </a:r>
            <a:r>
              <a:rPr lang="da-DK" dirty="0" err="1" smtClean="0"/>
              <a:t>deposited</a:t>
            </a:r>
            <a:r>
              <a:rPr lang="da-DK" dirty="0" smtClean="0"/>
              <a:t> in </a:t>
            </a:r>
            <a:r>
              <a:rPr lang="da-DK" dirty="0" err="1" smtClean="0"/>
              <a:t>area</a:t>
            </a:r>
            <a:r>
              <a:rPr lang="da-DK" dirty="0" smtClean="0"/>
              <a:t> a (</a:t>
            </a:r>
            <a:r>
              <a:rPr lang="da-DK" dirty="0" err="1" smtClean="0"/>
              <a:t>w</a:t>
            </a:r>
            <a:r>
              <a:rPr lang="da-DK" baseline="-25000" dirty="0" err="1" smtClean="0"/>
              <a:t>ai</a:t>
            </a:r>
            <a:r>
              <a:rPr lang="da-DK" dirty="0" smtClean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3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Solution</a:t>
            </a:r>
            <a:endParaRPr lang="nl-NL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92026"/>
              </p:ext>
            </p:extLst>
          </p:nvPr>
        </p:nvGraphicFramePr>
        <p:xfrm>
          <a:off x="539552" y="2132856"/>
          <a:ext cx="8096324" cy="91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9" name="Ligning" r:id="rId3" imgW="6832440" imgH="774360" progId="Equation.3">
                  <p:embed/>
                </p:oleObj>
              </mc:Choice>
              <mc:Fallback>
                <p:oleObj name="Ligning" r:id="rId3" imgW="6832440" imgH="774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8096324" cy="917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1628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2000" dirty="0" err="1" smtClean="0"/>
              <a:t>Soil-weighted</a:t>
            </a:r>
            <a:r>
              <a:rPr lang="da-DK" sz="2000" dirty="0" smtClean="0"/>
              <a:t> </a:t>
            </a:r>
            <a:r>
              <a:rPr lang="da-DK" sz="2000" dirty="0" err="1" smtClean="0"/>
              <a:t>CTPs</a:t>
            </a:r>
            <a:r>
              <a:rPr lang="da-DK" sz="2000" dirty="0" smtClean="0"/>
              <a:t> in </a:t>
            </a:r>
            <a:r>
              <a:rPr lang="da-DK" sz="2000" dirty="0" err="1" smtClean="0"/>
              <a:t>each</a:t>
            </a:r>
            <a:r>
              <a:rPr lang="da-DK" sz="2000" dirty="0" smtClean="0"/>
              <a:t> </a:t>
            </a:r>
            <a:r>
              <a:rPr lang="da-DK" sz="2000" dirty="0" err="1" smtClean="0"/>
              <a:t>area</a:t>
            </a:r>
            <a:r>
              <a:rPr lang="da-DK" sz="2000" dirty="0" smtClean="0"/>
              <a:t>: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80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da-DK" sz="2000" dirty="0" err="1" smtClean="0"/>
              <a:t>Area-weighted</a:t>
            </a:r>
            <a:r>
              <a:rPr lang="da-DK" sz="2000" dirty="0" smtClean="0"/>
              <a:t> </a:t>
            </a:r>
            <a:r>
              <a:rPr lang="da-DK" sz="2000" dirty="0" err="1" smtClean="0"/>
              <a:t>CTP</a:t>
            </a:r>
            <a:r>
              <a:rPr lang="da-DK" sz="2000" dirty="0" smtClean="0"/>
              <a:t>: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311702"/>
              </p:ext>
            </p:extLst>
          </p:nvPr>
        </p:nvGraphicFramePr>
        <p:xfrm>
          <a:off x="611560" y="4077072"/>
          <a:ext cx="5695951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70" name="Ligning" r:id="rId5" imgW="3797280" imgH="241200" progId="Equation.3">
                  <p:embed/>
                </p:oleObj>
              </mc:Choice>
              <mc:Fallback>
                <p:oleObj name="Ligning" r:id="rId5" imgW="37972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77072"/>
                        <a:ext cx="5695951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139952" y="4005064"/>
            <a:ext cx="22322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085184"/>
            <a:ext cx="662473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CTP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da-DK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regionalized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da-D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</a:t>
            </a: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292080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Take home messages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8460432" cy="144016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toxicity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potentials of metals in</a:t>
            </a:r>
            <a:r>
              <a:rPr lang="da-DK" sz="2000" dirty="0"/>
              <a:t> </a:t>
            </a:r>
            <a:r>
              <a:rPr lang="da-DK" sz="2000" dirty="0" err="1" smtClean="0"/>
              <a:t>soil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controlled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</a:t>
            </a:r>
            <a:r>
              <a:rPr lang="da-DK" sz="2000" dirty="0" smtClean="0"/>
              <a:t>l properties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Deposition</a:t>
            </a:r>
            <a:r>
              <a:rPr lang="da-DK" sz="2000" dirty="0"/>
              <a:t> </a:t>
            </a:r>
            <a:r>
              <a:rPr lang="da-DK" sz="2000" dirty="0" err="1" smtClean="0"/>
              <a:t>area</a:t>
            </a:r>
            <a:r>
              <a:rPr lang="da-DK" sz="2000" dirty="0" smtClean="0"/>
              <a:t> for </a:t>
            </a:r>
            <a:r>
              <a:rPr lang="da-DK" sz="2000" dirty="0" err="1" smtClean="0"/>
              <a:t>airborne</a:t>
            </a:r>
            <a:r>
              <a:rPr lang="da-DK" sz="2000" dirty="0" smtClean="0"/>
              <a:t> metal emissions </a:t>
            </a:r>
            <a:r>
              <a:rPr lang="da-DK" sz="2000" dirty="0" err="1" smtClean="0"/>
              <a:t>can</a:t>
            </a:r>
            <a:r>
              <a:rPr lang="da-DK" sz="2000" dirty="0" smtClean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large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/>
              <a:t>Weighting of </a:t>
            </a:r>
            <a:r>
              <a:rPr lang="en-US" sz="2000" dirty="0" err="1" smtClean="0"/>
              <a:t>CTPs</a:t>
            </a:r>
            <a:r>
              <a:rPr lang="en-US" sz="2000" dirty="0" smtClean="0"/>
              <a:t> should be done based on the relative occurrence of soils</a:t>
            </a:r>
            <a:endParaRPr lang="da-DK" sz="2000" dirty="0" smtClean="0"/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da-D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7584" y="3284984"/>
            <a:ext cx="1584176" cy="1224136"/>
            <a:chOff x="2123728" y="2708920"/>
            <a:chExt cx="4493250" cy="2808312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23728" y="2708920"/>
              <a:ext cx="4493250" cy="2808312"/>
              <a:chOff x="0" y="882447"/>
              <a:chExt cx="4171270" cy="2857034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075" t="44887" r="6978" b="25582"/>
              <a:stretch>
                <a:fillRect/>
              </a:stretch>
            </p:blipFill>
            <p:spPr bwMode="auto">
              <a:xfrm>
                <a:off x="0" y="882447"/>
                <a:ext cx="4171270" cy="2857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val 7"/>
              <p:cNvSpPr/>
              <p:nvPr/>
            </p:nvSpPr>
            <p:spPr bwMode="auto">
              <a:xfrm>
                <a:off x="1390617" y="1649518"/>
                <a:ext cx="1350151" cy="1035115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660648" y="1829538"/>
                <a:ext cx="810090" cy="675075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930678" y="2054564"/>
                <a:ext cx="315035" cy="22502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75856" y="3284984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073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00361" y="1700213"/>
            <a:ext cx="7992119" cy="4681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u="sng" dirty="0" smtClean="0"/>
              <a:t>Block 1: </a:t>
            </a:r>
          </a:p>
          <a:p>
            <a:pPr marL="0" indent="0">
              <a:buNone/>
            </a:pPr>
            <a:r>
              <a:rPr lang="nl-NL" sz="2000" b="1" dirty="0" smtClean="0"/>
              <a:t>A) Characterization models and modeling metal fate (20 min)</a:t>
            </a:r>
          </a:p>
          <a:p>
            <a:r>
              <a:rPr lang="nl-NL" sz="2000" dirty="0" smtClean="0"/>
              <a:t>Major fate mechanisms for metals is soil (10 min)</a:t>
            </a:r>
          </a:p>
          <a:p>
            <a:r>
              <a:rPr lang="nl-NL" sz="2000" dirty="0" smtClean="0"/>
              <a:t>Exercise A: calculate fate factor of Cu in 5 soils using USEtox (10 min)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en-US" sz="2000" b="1" dirty="0" smtClean="0"/>
              <a:t>B) Speciation models and modeling metal exposure (20 min)</a:t>
            </a:r>
          </a:p>
          <a:p>
            <a:r>
              <a:rPr lang="en-US" sz="2000" dirty="0" smtClean="0"/>
              <a:t>Structure of speciation models (10 min)</a:t>
            </a:r>
          </a:p>
          <a:p>
            <a:r>
              <a:rPr lang="en-US" sz="2000" dirty="0" smtClean="0"/>
              <a:t>Exercise B: calculate accessibility and bioavailability factors of Cu in 5 soils using empirical regression models (10 min)</a:t>
            </a:r>
            <a:endParaRPr lang="nl-NL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Course structure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00361" y="1700213"/>
            <a:ext cx="8207375" cy="4681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u="sng" dirty="0" smtClean="0"/>
              <a:t>Block 2: </a:t>
            </a:r>
          </a:p>
          <a:p>
            <a:pPr marL="0" indent="0">
              <a:buNone/>
            </a:pPr>
            <a:r>
              <a:rPr lang="nl-NL" sz="2000" b="1" dirty="0" smtClean="0"/>
              <a:t>C) </a:t>
            </a:r>
            <a:r>
              <a:rPr lang="en-US" sz="2000" b="1" dirty="0" smtClean="0"/>
              <a:t>Terrestrial </a:t>
            </a:r>
            <a:r>
              <a:rPr lang="en-US" sz="2000" b="1" dirty="0"/>
              <a:t>ecotoxicity </a:t>
            </a:r>
            <a:r>
              <a:rPr lang="en-US" sz="2000" b="1" dirty="0" smtClean="0"/>
              <a:t>(20 min)</a:t>
            </a:r>
          </a:p>
          <a:p>
            <a:pPr lvl="0"/>
            <a:r>
              <a:rPr lang="en-US" sz="2000" dirty="0" smtClean="0"/>
              <a:t>Structure </a:t>
            </a:r>
            <a:r>
              <a:rPr lang="en-US" sz="2000" dirty="0"/>
              <a:t>of terrestrial ecotoxicity models (10 min)</a:t>
            </a:r>
            <a:endParaRPr lang="da-DK" sz="2000" dirty="0"/>
          </a:p>
          <a:p>
            <a:pPr lvl="0"/>
            <a:r>
              <a:rPr lang="en-US" sz="2000" dirty="0" smtClean="0"/>
              <a:t>Exercise C: </a:t>
            </a:r>
            <a:r>
              <a:rPr lang="en-US" sz="2000" dirty="0"/>
              <a:t>calculate effect </a:t>
            </a:r>
            <a:r>
              <a:rPr lang="en-US" sz="2000" dirty="0" smtClean="0"/>
              <a:t>factor </a:t>
            </a:r>
            <a:r>
              <a:rPr lang="en-US" sz="2000" dirty="0"/>
              <a:t>of Cu </a:t>
            </a:r>
            <a:r>
              <a:rPr lang="en-US" sz="2000" dirty="0" smtClean="0"/>
              <a:t>in 5 </a:t>
            </a:r>
            <a:r>
              <a:rPr lang="en-US" sz="2000" dirty="0"/>
              <a:t>soils using terrestrial biotic ligand models (10 min</a:t>
            </a:r>
            <a:r>
              <a:rPr lang="en-US" sz="2000" dirty="0" smtClean="0"/>
              <a:t>)</a:t>
            </a:r>
          </a:p>
          <a:p>
            <a:pPr marL="0" lv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en-US" sz="2000" b="1" dirty="0" smtClean="0"/>
              <a:t>D) Calculation </a:t>
            </a:r>
            <a:r>
              <a:rPr lang="en-US" sz="2000" b="1" dirty="0"/>
              <a:t>of comparative </a:t>
            </a:r>
            <a:r>
              <a:rPr lang="en-US" sz="2000" b="1" dirty="0" smtClean="0"/>
              <a:t>toxicity potentials </a:t>
            </a:r>
            <a:r>
              <a:rPr lang="en-US" sz="2000" b="1" dirty="0"/>
              <a:t>(20 min</a:t>
            </a:r>
            <a:r>
              <a:rPr lang="en-US" sz="2000" b="1" dirty="0" smtClean="0"/>
              <a:t>)</a:t>
            </a:r>
          </a:p>
          <a:p>
            <a:r>
              <a:rPr lang="en-US" sz="2000" dirty="0" smtClean="0"/>
              <a:t>Introduction to a case study (5 </a:t>
            </a:r>
            <a:r>
              <a:rPr lang="en-US" sz="2000" dirty="0"/>
              <a:t>min)</a:t>
            </a:r>
          </a:p>
          <a:p>
            <a:r>
              <a:rPr lang="en-US" sz="2000" dirty="0" smtClean="0"/>
              <a:t>Case study: </a:t>
            </a:r>
            <a:r>
              <a:rPr lang="en-US" sz="2000" dirty="0"/>
              <a:t>calculate weighted CTP for Cu emitted from a power plant </a:t>
            </a:r>
            <a:r>
              <a:rPr lang="en-US" sz="2000" dirty="0" smtClean="0"/>
              <a:t>(15 min)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Course structure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7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67544" y="3140968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74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Block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9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Terrestrial ecotoxicity assessment</a:t>
            </a:r>
            <a:endParaRPr lang="nl-NL" dirty="0"/>
          </a:p>
        </p:txBody>
      </p:sp>
      <p:sp>
        <p:nvSpPr>
          <p:cNvPr id="18" name="Rectangle 17"/>
          <p:cNvSpPr/>
          <p:nvPr/>
        </p:nvSpPr>
        <p:spPr>
          <a:xfrm>
            <a:off x="971600" y="15567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impact</a:t>
            </a:r>
            <a:r>
              <a:rPr lang="da-DK" dirty="0" smtClean="0"/>
              <a:t> on </a:t>
            </a:r>
            <a:r>
              <a:rPr lang="da-DK" dirty="0" err="1" smtClean="0"/>
              <a:t>terestrial</a:t>
            </a:r>
            <a:r>
              <a:rPr lang="da-DK" dirty="0" smtClean="0"/>
              <a:t> </a:t>
            </a:r>
            <a:r>
              <a:rPr lang="da-DK" dirty="0" err="1" smtClean="0"/>
              <a:t>ecosystem</a:t>
            </a:r>
            <a:r>
              <a:rPr lang="da-DK" dirty="0" smtClean="0"/>
              <a:t> from a metal </a:t>
            </a:r>
            <a:r>
              <a:rPr lang="da-DK" dirty="0" err="1" smtClean="0"/>
              <a:t>emitted</a:t>
            </a:r>
            <a:r>
              <a:rPr lang="da-DK" dirty="0" smtClean="0"/>
              <a:t> to air?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55976" y="2420888"/>
            <a:ext cx="3773170" cy="2736304"/>
            <a:chOff x="2123728" y="2708920"/>
            <a:chExt cx="4493250" cy="2808312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2123728" y="2708920"/>
              <a:ext cx="4493250" cy="2808312"/>
              <a:chOff x="0" y="882447"/>
              <a:chExt cx="4171270" cy="2857034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075" t="44887" r="6978" b="25582"/>
              <a:stretch>
                <a:fillRect/>
              </a:stretch>
            </p:blipFill>
            <p:spPr bwMode="auto">
              <a:xfrm>
                <a:off x="0" y="882447"/>
                <a:ext cx="4171270" cy="2857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3"/>
              <p:cNvSpPr/>
              <p:nvPr/>
            </p:nvSpPr>
            <p:spPr bwMode="auto">
              <a:xfrm>
                <a:off x="1390617" y="1649518"/>
                <a:ext cx="1350151" cy="1035115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660648" y="1829538"/>
                <a:ext cx="810090" cy="675075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1930678" y="2054564"/>
                <a:ext cx="315035" cy="22502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275856" y="3284984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7" name="Picture 2" descr="http://upload.wikimedia.org/wikipedia/commons/thumb/c/c7/Cumberland_Power_Plant_smokestacks.jpg/640px-Cumberland_Power_Plant_smokest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708920"/>
            <a:ext cx="33543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Comparative toxicity potential for organics</a:t>
            </a:r>
            <a:endParaRPr lang="nl-NL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39552" y="2420888"/>
            <a:ext cx="8353425" cy="25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err="1" smtClean="0"/>
              <a:t>Fate</a:t>
            </a:r>
            <a:r>
              <a:rPr lang="da-DK" sz="2400" b="1" dirty="0" smtClean="0"/>
              <a:t> factor (FF)</a:t>
            </a:r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 smtClean="0">
                <a:solidFill>
                  <a:srgbClr val="3333FF"/>
                </a:solidFill>
              </a:rPr>
              <a:t>how</a:t>
            </a:r>
            <a:r>
              <a:rPr lang="da-DK" sz="2200" dirty="0" smtClean="0">
                <a:solidFill>
                  <a:srgbClr val="3333FF"/>
                </a:solidFill>
              </a:rPr>
              <a:t> long </a:t>
            </a:r>
            <a:r>
              <a:rPr lang="da-DK" sz="2200" dirty="0" err="1" smtClean="0">
                <a:solidFill>
                  <a:srgbClr val="3333FF"/>
                </a:solidFill>
              </a:rPr>
              <a:t>will</a:t>
            </a:r>
            <a:r>
              <a:rPr lang="da-DK" sz="2200" dirty="0" smtClean="0">
                <a:solidFill>
                  <a:srgbClr val="3333FF"/>
                </a:solidFill>
              </a:rPr>
              <a:t> a </a:t>
            </a:r>
            <a:r>
              <a:rPr lang="da-DK" sz="2200" dirty="0" err="1" smtClean="0">
                <a:solidFill>
                  <a:srgbClr val="3333FF"/>
                </a:solidFill>
              </a:rPr>
              <a:t>substance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stay</a:t>
            </a:r>
            <a:r>
              <a:rPr lang="da-DK" sz="2200" dirty="0" smtClean="0">
                <a:solidFill>
                  <a:srgbClr val="3333FF"/>
                </a:solidFill>
              </a:rPr>
              <a:t> in </a:t>
            </a:r>
            <a:r>
              <a:rPr lang="da-DK" sz="2200" dirty="0" err="1" smtClean="0">
                <a:solidFill>
                  <a:srgbClr val="3333FF"/>
                </a:solidFill>
              </a:rPr>
              <a:t>soil</a:t>
            </a:r>
            <a:endParaRPr lang="da-DK" sz="2200" dirty="0" smtClean="0">
              <a:solidFill>
                <a:srgbClr val="3333FF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err="1" smtClean="0"/>
              <a:t>Exposure</a:t>
            </a:r>
            <a:r>
              <a:rPr lang="da-DK" sz="2400" b="1" dirty="0" smtClean="0"/>
              <a:t> factor (</a:t>
            </a:r>
            <a:r>
              <a:rPr lang="da-DK" sz="2400" b="1" dirty="0" err="1" smtClean="0"/>
              <a:t>XF</a:t>
            </a:r>
            <a:r>
              <a:rPr lang="da-DK" sz="2400" b="1" dirty="0" smtClean="0"/>
              <a:t>)</a:t>
            </a:r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 smtClean="0">
                <a:solidFill>
                  <a:srgbClr val="3333FF"/>
                </a:solidFill>
              </a:rPr>
              <a:t>how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much</a:t>
            </a:r>
            <a:r>
              <a:rPr lang="da-DK" sz="2200" dirty="0" smtClean="0">
                <a:solidFill>
                  <a:srgbClr val="3333FF"/>
                </a:solidFill>
              </a:rPr>
              <a:t> of it is </a:t>
            </a:r>
            <a:r>
              <a:rPr lang="da-DK" sz="2200" dirty="0" err="1" smtClean="0">
                <a:solidFill>
                  <a:srgbClr val="3333FF"/>
                </a:solidFill>
              </a:rPr>
              <a:t>available</a:t>
            </a:r>
            <a:r>
              <a:rPr lang="da-DK" sz="2200" dirty="0" smtClean="0">
                <a:solidFill>
                  <a:srgbClr val="3333FF"/>
                </a:solidFill>
              </a:rPr>
              <a:t> for </a:t>
            </a:r>
            <a:r>
              <a:rPr lang="da-DK" sz="2200" dirty="0" err="1" smtClean="0">
                <a:solidFill>
                  <a:srgbClr val="3333FF"/>
                </a:solidFill>
              </a:rPr>
              <a:t>uptake</a:t>
            </a:r>
            <a:endParaRPr lang="da-DK" sz="2200" dirty="0" smtClean="0">
              <a:solidFill>
                <a:srgbClr val="3333FF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err="1" smtClean="0"/>
              <a:t>Effect</a:t>
            </a:r>
            <a:r>
              <a:rPr lang="da-DK" sz="2400" b="1" dirty="0" smtClean="0"/>
              <a:t> factor (EF)</a:t>
            </a:r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 smtClean="0">
                <a:solidFill>
                  <a:srgbClr val="3333FF"/>
                </a:solidFill>
              </a:rPr>
              <a:t>how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toxic</a:t>
            </a:r>
            <a:r>
              <a:rPr lang="da-DK" sz="2200" dirty="0" smtClean="0">
                <a:solidFill>
                  <a:srgbClr val="3333FF"/>
                </a:solidFill>
              </a:rPr>
              <a:t> is it to </a:t>
            </a:r>
            <a:r>
              <a:rPr lang="da-DK" sz="2200" dirty="0" err="1" smtClean="0">
                <a:solidFill>
                  <a:srgbClr val="3333FF"/>
                </a:solidFill>
              </a:rPr>
              <a:t>soil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organisms</a:t>
            </a:r>
            <a:endParaRPr lang="da-DK" sz="2200" dirty="0" smtClean="0">
              <a:solidFill>
                <a:srgbClr val="3333FF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99905"/>
              </p:ext>
            </p:extLst>
          </p:nvPr>
        </p:nvGraphicFramePr>
        <p:xfrm>
          <a:off x="2195736" y="1772816"/>
          <a:ext cx="47259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2" name="Ligning" r:id="rId5" imgW="1257120" imgH="177480" progId="Equation.3">
                  <p:embed/>
                </p:oleObj>
              </mc:Choice>
              <mc:Fallback>
                <p:oleObj name="Ligning" r:id="rId5" imgW="1257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772816"/>
                        <a:ext cx="4725988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8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/>
              <a:t>Comparative toxicity potential for metals (in soil)</a:t>
            </a:r>
            <a:endParaRPr lang="nl-NL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39552" y="2420888"/>
            <a:ext cx="83534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err="1" smtClean="0"/>
              <a:t>Fate</a:t>
            </a:r>
            <a:r>
              <a:rPr lang="da-DK" sz="2400" b="1" dirty="0" smtClean="0"/>
              <a:t> factor (FF)</a:t>
            </a:r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 smtClean="0">
                <a:solidFill>
                  <a:srgbClr val="3333FF"/>
                </a:solidFill>
              </a:rPr>
              <a:t>how</a:t>
            </a:r>
            <a:r>
              <a:rPr lang="da-DK" sz="2200" dirty="0" smtClean="0">
                <a:solidFill>
                  <a:srgbClr val="3333FF"/>
                </a:solidFill>
              </a:rPr>
              <a:t> long </a:t>
            </a:r>
            <a:r>
              <a:rPr lang="da-DK" sz="2200" dirty="0" err="1" smtClean="0">
                <a:solidFill>
                  <a:srgbClr val="3333FF"/>
                </a:solidFill>
              </a:rPr>
              <a:t>will</a:t>
            </a:r>
            <a:r>
              <a:rPr lang="da-DK" sz="2200" dirty="0" smtClean="0">
                <a:solidFill>
                  <a:srgbClr val="3333FF"/>
                </a:solidFill>
              </a:rPr>
              <a:t> a metal </a:t>
            </a:r>
            <a:r>
              <a:rPr lang="da-DK" sz="2200" dirty="0" err="1" smtClean="0">
                <a:solidFill>
                  <a:srgbClr val="3333FF"/>
                </a:solidFill>
              </a:rPr>
              <a:t>stay</a:t>
            </a:r>
            <a:r>
              <a:rPr lang="da-DK" sz="2200" dirty="0" smtClean="0">
                <a:solidFill>
                  <a:srgbClr val="3333FF"/>
                </a:solidFill>
              </a:rPr>
              <a:t> in </a:t>
            </a:r>
            <a:r>
              <a:rPr lang="da-DK" sz="2200" dirty="0" err="1" smtClean="0">
                <a:solidFill>
                  <a:srgbClr val="3333FF"/>
                </a:solidFill>
              </a:rPr>
              <a:t>soil</a:t>
            </a:r>
            <a:endParaRPr lang="da-DK" sz="2200" dirty="0" smtClean="0">
              <a:solidFill>
                <a:srgbClr val="3333FF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smtClean="0"/>
              <a:t>Accessibility factor (</a:t>
            </a:r>
            <a:r>
              <a:rPr lang="da-DK" sz="2400" b="1" dirty="0" err="1" smtClean="0"/>
              <a:t>ACF</a:t>
            </a:r>
            <a:r>
              <a:rPr lang="da-DK" sz="2400" b="1" dirty="0" smtClean="0"/>
              <a:t>)</a:t>
            </a:r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 smtClean="0">
                <a:solidFill>
                  <a:srgbClr val="3333FF"/>
                </a:solidFill>
              </a:rPr>
              <a:t>how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much</a:t>
            </a:r>
            <a:r>
              <a:rPr lang="da-DK" sz="2200" dirty="0" smtClean="0">
                <a:solidFill>
                  <a:srgbClr val="3333FF"/>
                </a:solidFill>
              </a:rPr>
              <a:t> of it is </a:t>
            </a:r>
            <a:r>
              <a:rPr lang="da-DK" sz="2200" dirty="0" err="1" smtClean="0">
                <a:solidFill>
                  <a:srgbClr val="3333FF"/>
                </a:solidFill>
              </a:rPr>
              <a:t>reactive</a:t>
            </a:r>
            <a:r>
              <a:rPr lang="da-DK" sz="2200" dirty="0" smtClean="0">
                <a:solidFill>
                  <a:srgbClr val="3333FF"/>
                </a:solidFill>
              </a:rPr>
              <a:t> (in the solid </a:t>
            </a:r>
            <a:r>
              <a:rPr lang="da-DK" sz="2200" dirty="0" err="1" smtClean="0">
                <a:solidFill>
                  <a:srgbClr val="3333FF"/>
                </a:solidFill>
              </a:rPr>
              <a:t>phase</a:t>
            </a:r>
            <a:r>
              <a:rPr lang="da-DK" sz="2200" dirty="0" smtClean="0">
                <a:solidFill>
                  <a:srgbClr val="3333FF"/>
                </a:solidFill>
              </a:rPr>
              <a:t>)</a:t>
            </a:r>
          </a:p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err="1" smtClean="0"/>
              <a:t>Bioavailability</a:t>
            </a:r>
            <a:r>
              <a:rPr lang="da-DK" sz="2400" b="1" dirty="0" smtClean="0"/>
              <a:t> factor (BF)</a:t>
            </a:r>
            <a:endParaRPr lang="da-DK" sz="2400" b="1" dirty="0"/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>
                <a:solidFill>
                  <a:srgbClr val="3333FF"/>
                </a:solidFill>
              </a:rPr>
              <a:t>how</a:t>
            </a:r>
            <a:r>
              <a:rPr lang="da-DK" sz="2200" dirty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much</a:t>
            </a:r>
            <a:r>
              <a:rPr lang="da-DK" sz="2200" dirty="0" smtClean="0">
                <a:solidFill>
                  <a:srgbClr val="3333FF"/>
                </a:solidFill>
              </a:rPr>
              <a:t> of it </a:t>
            </a:r>
            <a:r>
              <a:rPr lang="da-DK" sz="2200" dirty="0">
                <a:solidFill>
                  <a:srgbClr val="3333FF"/>
                </a:solidFill>
              </a:rPr>
              <a:t>is </a:t>
            </a:r>
            <a:r>
              <a:rPr lang="da-DK" sz="2200" dirty="0" err="1" smtClean="0">
                <a:solidFill>
                  <a:srgbClr val="3333FF"/>
                </a:solidFill>
              </a:rPr>
              <a:t>available</a:t>
            </a:r>
            <a:r>
              <a:rPr lang="da-DK" sz="2200" dirty="0" smtClean="0">
                <a:solidFill>
                  <a:srgbClr val="3333FF"/>
                </a:solidFill>
              </a:rPr>
              <a:t> for </a:t>
            </a:r>
            <a:r>
              <a:rPr lang="da-DK" sz="2200" dirty="0" err="1" smtClean="0">
                <a:solidFill>
                  <a:srgbClr val="3333FF"/>
                </a:solidFill>
              </a:rPr>
              <a:t>uptake</a:t>
            </a:r>
            <a:r>
              <a:rPr lang="da-DK" sz="2200" dirty="0" smtClean="0">
                <a:solidFill>
                  <a:srgbClr val="3333FF"/>
                </a:solidFill>
              </a:rPr>
              <a:t> (in solution)</a:t>
            </a:r>
            <a:endParaRPr lang="da-DK" sz="2200" dirty="0">
              <a:solidFill>
                <a:srgbClr val="3333FF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3"/>
              </a:buBlip>
              <a:defRPr/>
            </a:pPr>
            <a:r>
              <a:rPr lang="da-DK" sz="2400" b="1" dirty="0" err="1" smtClean="0"/>
              <a:t>Effect</a:t>
            </a:r>
            <a:r>
              <a:rPr lang="da-DK" sz="2400" b="1" dirty="0" smtClean="0"/>
              <a:t> factor (EF)</a:t>
            </a:r>
          </a:p>
          <a:p>
            <a:pPr marL="654050" lvl="1" indent="-309563">
              <a:spcBef>
                <a:spcPct val="20000"/>
              </a:spcBef>
              <a:buClr>
                <a:srgbClr val="FF0000"/>
              </a:buClr>
              <a:buSzPct val="85000"/>
              <a:buBlip>
                <a:blip r:embed="rId4"/>
              </a:buBlip>
              <a:defRPr/>
            </a:pPr>
            <a:r>
              <a:rPr lang="da-DK" sz="2200" dirty="0" err="1" smtClean="0">
                <a:solidFill>
                  <a:srgbClr val="3333FF"/>
                </a:solidFill>
              </a:rPr>
              <a:t>how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toxic</a:t>
            </a:r>
            <a:r>
              <a:rPr lang="da-DK" sz="2200" dirty="0" smtClean="0">
                <a:solidFill>
                  <a:srgbClr val="3333FF"/>
                </a:solidFill>
              </a:rPr>
              <a:t> is it to </a:t>
            </a:r>
            <a:r>
              <a:rPr lang="da-DK" sz="2200" dirty="0" err="1" smtClean="0">
                <a:solidFill>
                  <a:srgbClr val="3333FF"/>
                </a:solidFill>
              </a:rPr>
              <a:t>soil</a:t>
            </a:r>
            <a:r>
              <a:rPr lang="da-DK" sz="2200" dirty="0" smtClean="0">
                <a:solidFill>
                  <a:srgbClr val="3333FF"/>
                </a:solidFill>
              </a:rPr>
              <a:t> </a:t>
            </a:r>
            <a:r>
              <a:rPr lang="da-DK" sz="2200" dirty="0" err="1" smtClean="0">
                <a:solidFill>
                  <a:srgbClr val="3333FF"/>
                </a:solidFill>
              </a:rPr>
              <a:t>organisms</a:t>
            </a:r>
            <a:endParaRPr lang="da-DK" sz="2200" dirty="0" smtClean="0">
              <a:solidFill>
                <a:srgbClr val="3333FF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394448"/>
              </p:ext>
            </p:extLst>
          </p:nvPr>
        </p:nvGraphicFramePr>
        <p:xfrm>
          <a:off x="1479550" y="1773238"/>
          <a:ext cx="61579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0" name="Ligning" r:id="rId5" imgW="1638000" imgH="177480" progId="Equation.3">
                  <p:embed/>
                </p:oleObj>
              </mc:Choice>
              <mc:Fallback>
                <p:oleObj name="Ligning" r:id="rId5" imgW="1638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773238"/>
                        <a:ext cx="6157913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>
                                <a:alpha val="8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pper-sulphate-846190-250x2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71621" y="2492896"/>
            <a:ext cx="1008112" cy="96375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605" y="3789040"/>
            <a:ext cx="13328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7766676" y="3492007"/>
            <a:ext cx="0" cy="2340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85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48" y="773832"/>
            <a:ext cx="8229600" cy="710952"/>
          </a:xfrm>
        </p:spPr>
        <p:txBody>
          <a:bodyPr/>
          <a:lstStyle/>
          <a:p>
            <a:pPr algn="l"/>
            <a:r>
              <a:rPr lang="nl-NL" dirty="0" smtClean="0"/>
              <a:t>Characterization models: USEtox</a:t>
            </a:r>
            <a:endParaRPr lang="nl-NL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3140968"/>
            <a:ext cx="4306062" cy="3096344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>
          <a:xfrm>
            <a:off x="899592" y="148478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In </a:t>
            </a:r>
            <a:r>
              <a:rPr lang="da-DK" dirty="0" err="1" smtClean="0"/>
              <a:t>USEtox</a:t>
            </a:r>
            <a:r>
              <a:rPr lang="da-DK" dirty="0" smtClean="0"/>
              <a:t>, </a:t>
            </a:r>
            <a:r>
              <a:rPr lang="da-DK" dirty="0" err="1" smtClean="0"/>
              <a:t>fate</a:t>
            </a:r>
            <a:r>
              <a:rPr lang="da-DK" dirty="0" smtClean="0"/>
              <a:t> is modeled by </a:t>
            </a:r>
            <a:r>
              <a:rPr lang="da-DK" dirty="0" err="1" smtClean="0"/>
              <a:t>solving</a:t>
            </a:r>
            <a:r>
              <a:rPr lang="da-DK" dirty="0" smtClean="0"/>
              <a:t> a system of </a:t>
            </a:r>
            <a:r>
              <a:rPr lang="da-DK" dirty="0" err="1" smtClean="0"/>
              <a:t>mass</a:t>
            </a:r>
            <a:r>
              <a:rPr lang="da-DK" dirty="0" smtClean="0"/>
              <a:t> balance </a:t>
            </a:r>
            <a:r>
              <a:rPr lang="da-DK" dirty="0" err="1" smtClean="0"/>
              <a:t>equations</a:t>
            </a:r>
            <a:r>
              <a:rPr lang="da-DK" dirty="0" smtClean="0"/>
              <a:t> </a:t>
            </a:r>
            <a:r>
              <a:rPr lang="da-DK" dirty="0" err="1" smtClean="0"/>
              <a:t>assuming</a:t>
            </a:r>
            <a:r>
              <a:rPr lang="da-DK" dirty="0" smtClean="0"/>
              <a:t> </a:t>
            </a:r>
            <a:r>
              <a:rPr lang="da-DK" dirty="0" err="1" smtClean="0"/>
              <a:t>steady</a:t>
            </a:r>
            <a:r>
              <a:rPr lang="da-DK" dirty="0" smtClean="0"/>
              <a:t> </a:t>
            </a:r>
            <a:r>
              <a:rPr lang="da-DK" dirty="0" err="1" smtClean="0"/>
              <a:t>state</a:t>
            </a:r>
            <a:endParaRPr lang="da-DK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a-DK" dirty="0" err="1"/>
              <a:t>w</a:t>
            </a:r>
            <a:r>
              <a:rPr lang="da-DK" dirty="0" err="1" smtClean="0"/>
              <a:t>e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employ</a:t>
            </a:r>
            <a:r>
              <a:rPr lang="da-DK" dirty="0" smtClean="0"/>
              <a:t> </a:t>
            </a:r>
            <a:r>
              <a:rPr lang="da-DK" dirty="0" err="1" smtClean="0"/>
              <a:t>USEtox</a:t>
            </a:r>
            <a:r>
              <a:rPr lang="da-DK" dirty="0" smtClean="0"/>
              <a:t> to </a:t>
            </a:r>
            <a:r>
              <a:rPr lang="da-DK" dirty="0" err="1" smtClean="0"/>
              <a:t>calculated</a:t>
            </a:r>
            <a:r>
              <a:rPr lang="da-DK" dirty="0" smtClean="0"/>
              <a:t> </a:t>
            </a:r>
            <a:r>
              <a:rPr lang="da-DK" dirty="0" err="1" smtClean="0"/>
              <a:t>fate</a:t>
            </a:r>
            <a:r>
              <a:rPr lang="da-DK" dirty="0" smtClean="0"/>
              <a:t> factor of </a:t>
            </a:r>
            <a:r>
              <a:rPr lang="da-DK" dirty="0" err="1" smtClean="0"/>
              <a:t>Cu</a:t>
            </a:r>
            <a:r>
              <a:rPr lang="da-DK" dirty="0" smtClean="0"/>
              <a:t> in 5 </a:t>
            </a:r>
            <a:r>
              <a:rPr lang="da-DK" dirty="0" err="1" smtClean="0"/>
              <a:t>soils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unit emission to air</a:t>
            </a:r>
          </a:p>
        </p:txBody>
      </p:sp>
    </p:spTree>
    <p:extLst>
      <p:ext uri="{BB962C8B-B14F-4D97-AF65-F5344CB8AC3E}">
        <p14:creationId xmlns:p14="http://schemas.microsoft.com/office/powerpoint/2010/main" val="3072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1672</Words>
  <Application>Microsoft Office PowerPoint</Application>
  <PresentationFormat>Diavoorstelling (4:3)</PresentationFormat>
  <Paragraphs>530</Paragraphs>
  <Slides>29</Slides>
  <Notes>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1" baseType="lpstr">
      <vt:lpstr>Office Theme</vt:lpstr>
      <vt:lpstr>Ligning</vt:lpstr>
      <vt:lpstr>Terrestrial ecotoxicity assessment of metals: a course</vt:lpstr>
      <vt:lpstr>PowerPoint-presentatie</vt:lpstr>
      <vt:lpstr>Course structure</vt:lpstr>
      <vt:lpstr>Course structure</vt:lpstr>
      <vt:lpstr>PowerPoint-presentatie</vt:lpstr>
      <vt:lpstr>Terrestrial ecotoxicity assessment</vt:lpstr>
      <vt:lpstr>Comparative toxicity potential for organics</vt:lpstr>
      <vt:lpstr>Comparative toxicity potential for metals (in soil)</vt:lpstr>
      <vt:lpstr>Characterization models: USEtox</vt:lpstr>
      <vt:lpstr>Fate factor</vt:lpstr>
      <vt:lpstr>Exercise A: Calculate fate factors in USEtox</vt:lpstr>
      <vt:lpstr>Exercise A: Calculate fate factors in USEtox</vt:lpstr>
      <vt:lpstr>Exercise A: Calculate fate factors in USEtox</vt:lpstr>
      <vt:lpstr>Exercise A: Solution</vt:lpstr>
      <vt:lpstr>B) Speciation</vt:lpstr>
      <vt:lpstr>B) Speciation models</vt:lpstr>
      <vt:lpstr>B) Speciation controls accessibility and bioavailability</vt:lpstr>
      <vt:lpstr>Exercise B: calculate ACF and BF using empirical regression models</vt:lpstr>
      <vt:lpstr>Exercise B: Solution </vt:lpstr>
      <vt:lpstr>PowerPoint-presentatie</vt:lpstr>
      <vt:lpstr>C) Terrestrial ecotoxicity modeling </vt:lpstr>
      <vt:lpstr>C) Effect factor</vt:lpstr>
      <vt:lpstr>Exercise C: calculate EF using terrestrial biotic ligand models</vt:lpstr>
      <vt:lpstr>Solution: </vt:lpstr>
      <vt:lpstr>Comparative toxicity potentials</vt:lpstr>
      <vt:lpstr>D) Case study: calculate weighted CTP for Cu emitted from a power plant</vt:lpstr>
      <vt:lpstr>D) Case study: calculate weighted CTP for Cu emitted from a power plant</vt:lpstr>
      <vt:lpstr>Solution</vt:lpstr>
      <vt:lpstr>Take home messages</vt:lpstr>
    </vt:vector>
  </TitlesOfParts>
  <Company>Radboud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rvzelm</dc:creator>
  <cp:lastModifiedBy>Anne Gaasbeek</cp:lastModifiedBy>
  <cp:revision>183</cp:revision>
  <dcterms:created xsi:type="dcterms:W3CDTF">2011-08-17T12:37:46Z</dcterms:created>
  <dcterms:modified xsi:type="dcterms:W3CDTF">2014-09-30T10:06:31Z</dcterms:modified>
</cp:coreProperties>
</file>